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6" r:id="rId2"/>
    <p:sldId id="261" r:id="rId3"/>
    <p:sldId id="260" r:id="rId4"/>
    <p:sldId id="257" r:id="rId5"/>
    <p:sldId id="259" r:id="rId6"/>
    <p:sldId id="262" r:id="rId7"/>
    <p:sldId id="263" r:id="rId8"/>
    <p:sldId id="264" r:id="rId9"/>
    <p:sldId id="266" r:id="rId10"/>
    <p:sldId id="275" r:id="rId11"/>
    <p:sldId id="276" r:id="rId12"/>
    <p:sldId id="267" r:id="rId13"/>
    <p:sldId id="268" r:id="rId14"/>
    <p:sldId id="269" r:id="rId15"/>
    <p:sldId id="270" r:id="rId16"/>
    <p:sldId id="279" r:id="rId17"/>
    <p:sldId id="280" r:id="rId18"/>
    <p:sldId id="281" r:id="rId19"/>
    <p:sldId id="282" r:id="rId20"/>
    <p:sldId id="283" r:id="rId21"/>
    <p:sldId id="284" r:id="rId22"/>
    <p:sldId id="285" r:id="rId23"/>
    <p:sldId id="286" r:id="rId24"/>
  </p:sldIdLst>
  <p:sldSz cx="9144000" cy="6858000" type="screen4x3"/>
  <p:notesSz cx="7086600" cy="93726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Estilo temático 1 - Énfasis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250" autoAdjust="0"/>
    <p:restoredTop sz="92769" autoAdjust="0"/>
  </p:normalViewPr>
  <p:slideViewPr>
    <p:cSldViewPr>
      <p:cViewPr>
        <p:scale>
          <a:sx n="80" d="100"/>
          <a:sy n="80" d="100"/>
        </p:scale>
        <p:origin x="-972" y="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Libro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MX"/>
  <c:chart>
    <c:plotArea>
      <c:layout>
        <c:manualLayout>
          <c:layoutTarget val="inner"/>
          <c:xMode val="edge"/>
          <c:yMode val="edge"/>
          <c:x val="0.1256343191914514"/>
          <c:y val="4.5479041755217157E-2"/>
          <c:w val="0.56548724633100234"/>
          <c:h val="0.69110264630094853"/>
        </c:manualLayout>
      </c:layout>
      <c:lineChart>
        <c:grouping val="standard"/>
        <c:ser>
          <c:idx val="0"/>
          <c:order val="0"/>
          <c:tx>
            <c:strRef>
              <c:f>Hoja1!$B$1</c:f>
              <c:strCache>
                <c:ptCount val="1"/>
                <c:pt idx="0">
                  <c:v>Empleados</c:v>
                </c:pt>
              </c:strCache>
            </c:strRef>
          </c:tx>
          <c:cat>
            <c:strRef>
              <c:f>Hoja1!$A$2:$A$13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octuber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Hoja1!$B$2:$B$13</c:f>
              <c:numCache>
                <c:formatCode>General</c:formatCode>
                <c:ptCount val="12"/>
                <c:pt idx="0">
                  <c:v>154</c:v>
                </c:pt>
                <c:pt idx="1">
                  <c:v>152</c:v>
                </c:pt>
                <c:pt idx="2">
                  <c:v>151</c:v>
                </c:pt>
                <c:pt idx="3">
                  <c:v>150</c:v>
                </c:pt>
                <c:pt idx="4">
                  <c:v>141</c:v>
                </c:pt>
                <c:pt idx="5">
                  <c:v>141</c:v>
                </c:pt>
                <c:pt idx="6">
                  <c:v>115</c:v>
                </c:pt>
                <c:pt idx="7">
                  <c:v>113</c:v>
                </c:pt>
                <c:pt idx="8">
                  <c:v>106</c:v>
                </c:pt>
                <c:pt idx="9">
                  <c:v>102</c:v>
                </c:pt>
                <c:pt idx="10">
                  <c:v>100</c:v>
                </c:pt>
                <c:pt idx="11">
                  <c:v>99</c:v>
                </c:pt>
              </c:numCache>
            </c:numRef>
          </c:val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Altas</c:v>
                </c:pt>
              </c:strCache>
            </c:strRef>
          </c:tx>
          <c:cat>
            <c:strRef>
              <c:f>Hoja1!$A$2:$A$13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octuber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Hoja1!$C$2:$C$13</c:f>
              <c:numCache>
                <c:formatCode>General</c:formatCode>
                <c:ptCount val="12"/>
                <c:pt idx="6">
                  <c:v>1</c:v>
                </c:pt>
                <c:pt idx="7">
                  <c:v>1</c:v>
                </c:pt>
                <c:pt idx="8">
                  <c:v>2</c:v>
                </c:pt>
                <c:pt idx="9">
                  <c:v>2</c:v>
                </c:pt>
              </c:numCache>
            </c:numRef>
          </c:val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Cambios</c:v>
                </c:pt>
              </c:strCache>
            </c:strRef>
          </c:tx>
          <c:cat>
            <c:strRef>
              <c:f>Hoja1!$A$2:$A$13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octuber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Hoja1!$D$2:$D$13</c:f>
              <c:numCache>
                <c:formatCode>General</c:formatCode>
                <c:ptCount val="12"/>
                <c:pt idx="2">
                  <c:v>1</c:v>
                </c:pt>
              </c:numCache>
            </c:numRef>
          </c:val>
        </c:ser>
        <c:ser>
          <c:idx val="3"/>
          <c:order val="3"/>
          <c:tx>
            <c:strRef>
              <c:f>Hoja1!$E$1</c:f>
              <c:strCache>
                <c:ptCount val="1"/>
                <c:pt idx="0">
                  <c:v>Bajas</c:v>
                </c:pt>
              </c:strCache>
            </c:strRef>
          </c:tx>
          <c:cat>
            <c:strRef>
              <c:f>Hoja1!$A$2:$A$13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octuber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Hoja1!$E$2:$E$13</c:f>
              <c:numCache>
                <c:formatCode>General</c:formatCode>
                <c:ptCount val="12"/>
                <c:pt idx="0">
                  <c:v>2</c:v>
                </c:pt>
                <c:pt idx="1">
                  <c:v>3</c:v>
                </c:pt>
                <c:pt idx="3">
                  <c:v>9</c:v>
                </c:pt>
                <c:pt idx="5">
                  <c:v>26</c:v>
                </c:pt>
                <c:pt idx="6">
                  <c:v>3</c:v>
                </c:pt>
                <c:pt idx="7">
                  <c:v>8</c:v>
                </c:pt>
                <c:pt idx="8">
                  <c:v>6</c:v>
                </c:pt>
                <c:pt idx="9">
                  <c:v>4</c:v>
                </c:pt>
                <c:pt idx="10">
                  <c:v>1</c:v>
                </c:pt>
              </c:numCache>
            </c:numRef>
          </c:val>
        </c:ser>
        <c:marker val="1"/>
        <c:axId val="90722304"/>
        <c:axId val="90723840"/>
      </c:lineChart>
      <c:catAx>
        <c:axId val="90722304"/>
        <c:scaling>
          <c:orientation val="minMax"/>
        </c:scaling>
        <c:axPos val="b"/>
        <c:tickLblPos val="nextTo"/>
        <c:crossAx val="90723840"/>
        <c:crosses val="autoZero"/>
        <c:auto val="1"/>
        <c:lblAlgn val="ctr"/>
        <c:lblOffset val="100"/>
      </c:catAx>
      <c:valAx>
        <c:axId val="90723840"/>
        <c:scaling>
          <c:orientation val="minMax"/>
        </c:scaling>
        <c:axPos val="l"/>
        <c:majorGridlines/>
        <c:numFmt formatCode="General" sourceLinked="1"/>
        <c:tickLblPos val="nextTo"/>
        <c:crossAx val="9072230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0609642747050105"/>
          <c:y val="0.3392468041185388"/>
          <c:w val="0.20698084373603898"/>
          <c:h val="0.30594777663592931"/>
        </c:manualLayout>
      </c:layout>
    </c:legend>
    <c:plotVisOnly val="1"/>
    <c:dispBlanksAs val="zero"/>
  </c:chart>
  <c:txPr>
    <a:bodyPr/>
    <a:lstStyle/>
    <a:p>
      <a:pPr>
        <a:defRPr sz="1800"/>
      </a:pPr>
      <a:endParaRPr lang="es-MX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MX"/>
  <c:chart>
    <c:plotArea>
      <c:layout/>
      <c:lineChart>
        <c:grouping val="standard"/>
        <c:ser>
          <c:idx val="0"/>
          <c:order val="0"/>
          <c:tx>
            <c:strRef>
              <c:f>Hoja1!$B$8</c:f>
              <c:strCache>
                <c:ptCount val="1"/>
                <c:pt idx="0">
                  <c:v>EMPLEADOS</c:v>
                </c:pt>
              </c:strCache>
            </c:strRef>
          </c:tx>
          <c:cat>
            <c:strRef>
              <c:f>Hoja1!$A$9:$A$20</c:f>
              <c:strCache>
                <c:ptCount val="12"/>
                <c:pt idx="0">
                  <c:v>Enero 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Hoja1!$B$9:$B$20</c:f>
              <c:numCache>
                <c:formatCode>General</c:formatCode>
                <c:ptCount val="12"/>
                <c:pt idx="0">
                  <c:v>24</c:v>
                </c:pt>
                <c:pt idx="1">
                  <c:v>24</c:v>
                </c:pt>
                <c:pt idx="2">
                  <c:v>24</c:v>
                </c:pt>
                <c:pt idx="3">
                  <c:v>24</c:v>
                </c:pt>
                <c:pt idx="4">
                  <c:v>15</c:v>
                </c:pt>
                <c:pt idx="5">
                  <c:v>18</c:v>
                </c:pt>
                <c:pt idx="6">
                  <c:v>18</c:v>
                </c:pt>
                <c:pt idx="7">
                  <c:v>15</c:v>
                </c:pt>
                <c:pt idx="8">
                  <c:v>18</c:v>
                </c:pt>
                <c:pt idx="9">
                  <c:v>18</c:v>
                </c:pt>
                <c:pt idx="10">
                  <c:v>18</c:v>
                </c:pt>
                <c:pt idx="11">
                  <c:v>17</c:v>
                </c:pt>
              </c:numCache>
            </c:numRef>
          </c:val>
        </c:ser>
        <c:ser>
          <c:idx val="1"/>
          <c:order val="1"/>
          <c:tx>
            <c:strRef>
              <c:f>Hoja1!$C$8</c:f>
              <c:strCache>
                <c:ptCount val="1"/>
                <c:pt idx="0">
                  <c:v>ALTAS</c:v>
                </c:pt>
              </c:strCache>
            </c:strRef>
          </c:tx>
          <c:cat>
            <c:strRef>
              <c:f>Hoja1!$A$9:$A$20</c:f>
              <c:strCache>
                <c:ptCount val="12"/>
                <c:pt idx="0">
                  <c:v>Enero 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Hoja1!$C$9:$C$20</c:f>
              <c:numCache>
                <c:formatCode>General</c:formatCode>
                <c:ptCount val="1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7</c:v>
                </c:pt>
                <c:pt idx="5">
                  <c:v>0</c:v>
                </c:pt>
                <c:pt idx="6">
                  <c:v>0</c:v>
                </c:pt>
                <c:pt idx="7">
                  <c:v>3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</c:ser>
        <c:ser>
          <c:idx val="2"/>
          <c:order val="2"/>
          <c:tx>
            <c:strRef>
              <c:f>Hoja1!$D$8</c:f>
              <c:strCache>
                <c:ptCount val="1"/>
                <c:pt idx="0">
                  <c:v>CAMBIOS</c:v>
                </c:pt>
              </c:strCache>
            </c:strRef>
          </c:tx>
          <c:cat>
            <c:strRef>
              <c:f>Hoja1!$A$9:$A$20</c:f>
              <c:strCache>
                <c:ptCount val="12"/>
                <c:pt idx="0">
                  <c:v>Enero 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Hoja1!$D$9:$D$20</c:f>
              <c:numCache>
                <c:formatCode>General</c:formatCode>
                <c:ptCount val="1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</c:ser>
        <c:ser>
          <c:idx val="3"/>
          <c:order val="3"/>
          <c:tx>
            <c:strRef>
              <c:f>Hoja1!$E$8</c:f>
              <c:strCache>
                <c:ptCount val="1"/>
                <c:pt idx="0">
                  <c:v>BAJAS</c:v>
                </c:pt>
              </c:strCache>
            </c:strRef>
          </c:tx>
          <c:cat>
            <c:strRef>
              <c:f>Hoja1!$A$9:$A$20</c:f>
              <c:strCache>
                <c:ptCount val="12"/>
                <c:pt idx="0">
                  <c:v>Enero 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Hoja1!$E$9:$E$20</c:f>
              <c:numCache>
                <c:formatCode>General</c:formatCode>
                <c:ptCount val="1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9</c:v>
                </c:pt>
                <c:pt idx="4">
                  <c:v>4</c:v>
                </c:pt>
                <c:pt idx="5">
                  <c:v>0</c:v>
                </c:pt>
                <c:pt idx="6">
                  <c:v>3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1</c:v>
                </c:pt>
                <c:pt idx="11">
                  <c:v>0</c:v>
                </c:pt>
              </c:numCache>
            </c:numRef>
          </c:val>
        </c:ser>
        <c:marker val="1"/>
        <c:axId val="91038080"/>
        <c:axId val="91039616"/>
      </c:lineChart>
      <c:catAx>
        <c:axId val="91038080"/>
        <c:scaling>
          <c:orientation val="minMax"/>
        </c:scaling>
        <c:axPos val="b"/>
        <c:tickLblPos val="nextTo"/>
        <c:crossAx val="91039616"/>
        <c:crosses val="autoZero"/>
        <c:auto val="1"/>
        <c:lblAlgn val="ctr"/>
        <c:lblOffset val="100"/>
      </c:catAx>
      <c:valAx>
        <c:axId val="91039616"/>
        <c:scaling>
          <c:orientation val="minMax"/>
        </c:scaling>
        <c:axPos val="l"/>
        <c:majorGridlines/>
        <c:numFmt formatCode="General" sourceLinked="1"/>
        <c:tickLblPos val="nextTo"/>
        <c:crossAx val="91038080"/>
        <c:crosses val="autoZero"/>
        <c:crossBetween val="between"/>
      </c:valAx>
    </c:plotArea>
    <c:legend>
      <c:legendPos val="r"/>
      <c:layout/>
    </c:legend>
    <c:plotVisOnly val="1"/>
    <c:dispBlanksAs val="gap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MX"/>
  <c:chart>
    <c:plotArea>
      <c:layout/>
      <c:lineChart>
        <c:grouping val="standard"/>
        <c:ser>
          <c:idx val="0"/>
          <c:order val="0"/>
          <c:tx>
            <c:strRef>
              <c:f>Hoja1!$B$1</c:f>
              <c:strCache>
                <c:ptCount val="1"/>
                <c:pt idx="0">
                  <c:v>EMPLEADOS</c:v>
                </c:pt>
              </c:strCache>
            </c:strRef>
          </c:tx>
          <c:cat>
            <c:strRef>
              <c:f>Hoja1!$A$2:$A$13</c:f>
              <c:strCache>
                <c:ptCount val="12"/>
                <c:pt idx="0">
                  <c:v>Enero 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Hoja1!$B$2:$B$13</c:f>
              <c:numCache>
                <c:formatCode>General</c:formatCode>
                <c:ptCount val="12"/>
                <c:pt idx="0">
                  <c:v>50</c:v>
                </c:pt>
                <c:pt idx="1">
                  <c:v>39</c:v>
                </c:pt>
                <c:pt idx="2">
                  <c:v>37</c:v>
                </c:pt>
                <c:pt idx="3">
                  <c:v>35</c:v>
                </c:pt>
                <c:pt idx="4">
                  <c:v>33</c:v>
                </c:pt>
                <c:pt idx="5">
                  <c:v>32</c:v>
                </c:pt>
                <c:pt idx="6">
                  <c:v>34</c:v>
                </c:pt>
                <c:pt idx="7">
                  <c:v>36</c:v>
                </c:pt>
                <c:pt idx="8">
                  <c:v>41</c:v>
                </c:pt>
                <c:pt idx="9">
                  <c:v>41</c:v>
                </c:pt>
                <c:pt idx="10">
                  <c:v>40</c:v>
                </c:pt>
                <c:pt idx="11">
                  <c:v>41</c:v>
                </c:pt>
              </c:numCache>
            </c:numRef>
          </c:val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ALTAS</c:v>
                </c:pt>
              </c:strCache>
            </c:strRef>
          </c:tx>
          <c:cat>
            <c:strRef>
              <c:f>Hoja1!$A$2:$A$13</c:f>
              <c:strCache>
                <c:ptCount val="12"/>
                <c:pt idx="0">
                  <c:v>Enero 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Hoja1!$C$2:$C$13</c:f>
              <c:numCache>
                <c:formatCode>General</c:formatCode>
                <c:ptCount val="1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3</c:v>
                </c:pt>
                <c:pt idx="5">
                  <c:v>4</c:v>
                </c:pt>
                <c:pt idx="6">
                  <c:v>6</c:v>
                </c:pt>
                <c:pt idx="7">
                  <c:v>9</c:v>
                </c:pt>
                <c:pt idx="8">
                  <c:v>0</c:v>
                </c:pt>
                <c:pt idx="9">
                  <c:v>1</c:v>
                </c:pt>
                <c:pt idx="10">
                  <c:v>1</c:v>
                </c:pt>
                <c:pt idx="11">
                  <c:v>0</c:v>
                </c:pt>
              </c:numCache>
            </c:numRef>
          </c:val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CAMBIOS</c:v>
                </c:pt>
              </c:strCache>
            </c:strRef>
          </c:tx>
          <c:cat>
            <c:strRef>
              <c:f>Hoja1!$A$2:$A$13</c:f>
              <c:strCache>
                <c:ptCount val="12"/>
                <c:pt idx="0">
                  <c:v>Enero 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Hoja1!$D$2:$D$13</c:f>
              <c:numCache>
                <c:formatCode>General</c:formatCode>
                <c:ptCount val="1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</c:ser>
        <c:ser>
          <c:idx val="3"/>
          <c:order val="3"/>
          <c:tx>
            <c:strRef>
              <c:f>Hoja1!$E$1</c:f>
              <c:strCache>
                <c:ptCount val="1"/>
                <c:pt idx="0">
                  <c:v>BAJAS</c:v>
                </c:pt>
              </c:strCache>
            </c:strRef>
          </c:tx>
          <c:cat>
            <c:strRef>
              <c:f>Hoja1!$A$2:$A$13</c:f>
              <c:strCache>
                <c:ptCount val="12"/>
                <c:pt idx="0">
                  <c:v>Enero 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Hoja1!$E$2:$E$13</c:f>
              <c:numCache>
                <c:formatCode>General</c:formatCode>
                <c:ptCount val="12"/>
                <c:pt idx="0">
                  <c:v>11</c:v>
                </c:pt>
                <c:pt idx="1">
                  <c:v>2</c:v>
                </c:pt>
                <c:pt idx="2">
                  <c:v>2</c:v>
                </c:pt>
                <c:pt idx="3">
                  <c:v>2</c:v>
                </c:pt>
                <c:pt idx="4">
                  <c:v>4</c:v>
                </c:pt>
                <c:pt idx="5">
                  <c:v>2</c:v>
                </c:pt>
                <c:pt idx="6">
                  <c:v>4</c:v>
                </c:pt>
                <c:pt idx="7">
                  <c:v>4</c:v>
                </c:pt>
                <c:pt idx="8">
                  <c:v>0</c:v>
                </c:pt>
                <c:pt idx="9">
                  <c:v>2</c:v>
                </c:pt>
                <c:pt idx="10">
                  <c:v>1</c:v>
                </c:pt>
                <c:pt idx="11">
                  <c:v>1</c:v>
                </c:pt>
              </c:numCache>
            </c:numRef>
          </c:val>
        </c:ser>
        <c:marker val="1"/>
        <c:axId val="91452928"/>
        <c:axId val="91454464"/>
      </c:lineChart>
      <c:catAx>
        <c:axId val="91452928"/>
        <c:scaling>
          <c:orientation val="minMax"/>
        </c:scaling>
        <c:axPos val="b"/>
        <c:tickLblPos val="nextTo"/>
        <c:crossAx val="91454464"/>
        <c:crosses val="autoZero"/>
        <c:auto val="1"/>
        <c:lblAlgn val="ctr"/>
        <c:lblOffset val="100"/>
      </c:catAx>
      <c:valAx>
        <c:axId val="91454464"/>
        <c:scaling>
          <c:orientation val="minMax"/>
        </c:scaling>
        <c:axPos val="l"/>
        <c:majorGridlines/>
        <c:numFmt formatCode="General" sourceLinked="1"/>
        <c:tickLblPos val="nextTo"/>
        <c:crossAx val="91452928"/>
        <c:crosses val="autoZero"/>
        <c:crossBetween val="between"/>
      </c:valAx>
    </c:plotArea>
    <c:legend>
      <c:legendPos val="r"/>
      <c:layout/>
    </c:legend>
    <c:plotVisOnly val="1"/>
    <c:dispBlanksAs val="gap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MX"/>
  <c:chart>
    <c:plotArea>
      <c:layout/>
      <c:lineChart>
        <c:grouping val="standard"/>
        <c:ser>
          <c:idx val="0"/>
          <c:order val="0"/>
          <c:tx>
            <c:strRef>
              <c:f>Hoja1!$B$1</c:f>
              <c:strCache>
                <c:ptCount val="1"/>
                <c:pt idx="0">
                  <c:v>EMPLEADOS</c:v>
                </c:pt>
              </c:strCache>
            </c:strRef>
          </c:tx>
          <c:cat>
            <c:strRef>
              <c:f>Hoja1!$A$2:$A$13</c:f>
              <c:strCache>
                <c:ptCount val="12"/>
                <c:pt idx="0">
                  <c:v>Enero 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Hoja1!$B$2:$B$13</c:f>
              <c:numCache>
                <c:formatCode>General</c:formatCode>
                <c:ptCount val="12"/>
                <c:pt idx="0">
                  <c:v>70</c:v>
                </c:pt>
                <c:pt idx="1">
                  <c:v>70</c:v>
                </c:pt>
                <c:pt idx="2">
                  <c:v>69</c:v>
                </c:pt>
                <c:pt idx="3">
                  <c:v>77</c:v>
                </c:pt>
                <c:pt idx="4">
                  <c:v>75</c:v>
                </c:pt>
                <c:pt idx="5">
                  <c:v>77</c:v>
                </c:pt>
                <c:pt idx="6">
                  <c:v>77</c:v>
                </c:pt>
                <c:pt idx="7">
                  <c:v>72</c:v>
                </c:pt>
                <c:pt idx="8">
                  <c:v>70</c:v>
                </c:pt>
                <c:pt idx="9">
                  <c:v>74</c:v>
                </c:pt>
                <c:pt idx="10">
                  <c:v>77</c:v>
                </c:pt>
                <c:pt idx="11">
                  <c:v>77</c:v>
                </c:pt>
              </c:numCache>
            </c:numRef>
          </c:val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ALTAS</c:v>
                </c:pt>
              </c:strCache>
            </c:strRef>
          </c:tx>
          <c:cat>
            <c:strRef>
              <c:f>Hoja1!$A$2:$A$13</c:f>
              <c:strCache>
                <c:ptCount val="12"/>
                <c:pt idx="0">
                  <c:v>Enero 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Hoja1!$C$2:$C$13</c:f>
              <c:numCache>
                <c:formatCode>General</c:formatCode>
                <c:ptCount val="12"/>
                <c:pt idx="0">
                  <c:v>0</c:v>
                </c:pt>
                <c:pt idx="1">
                  <c:v>0</c:v>
                </c:pt>
                <c:pt idx="2">
                  <c:v>8</c:v>
                </c:pt>
                <c:pt idx="3">
                  <c:v>0</c:v>
                </c:pt>
                <c:pt idx="4">
                  <c:v>3</c:v>
                </c:pt>
                <c:pt idx="5">
                  <c:v>0</c:v>
                </c:pt>
                <c:pt idx="6">
                  <c:v>7</c:v>
                </c:pt>
                <c:pt idx="7">
                  <c:v>2</c:v>
                </c:pt>
                <c:pt idx="8">
                  <c:v>4</c:v>
                </c:pt>
                <c:pt idx="9">
                  <c:v>6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CAMBIOS</c:v>
                </c:pt>
              </c:strCache>
            </c:strRef>
          </c:tx>
          <c:cat>
            <c:strRef>
              <c:f>Hoja1!$A$2:$A$13</c:f>
              <c:strCache>
                <c:ptCount val="12"/>
                <c:pt idx="0">
                  <c:v>Enero 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Hoja1!$D$2:$D$13</c:f>
              <c:numCache>
                <c:formatCode>General</c:formatCode>
                <c:ptCount val="1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</c:ser>
        <c:ser>
          <c:idx val="3"/>
          <c:order val="3"/>
          <c:tx>
            <c:strRef>
              <c:f>Hoja1!$E$1</c:f>
              <c:strCache>
                <c:ptCount val="1"/>
                <c:pt idx="0">
                  <c:v>BAJAS</c:v>
                </c:pt>
              </c:strCache>
            </c:strRef>
          </c:tx>
          <c:cat>
            <c:strRef>
              <c:f>Hoja1!$A$2:$A$13</c:f>
              <c:strCache>
                <c:ptCount val="12"/>
                <c:pt idx="0">
                  <c:v>Enero 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Hoja1!$E$2:$E$13</c:f>
              <c:numCache>
                <c:formatCode>General</c:formatCode>
                <c:ptCount val="12"/>
                <c:pt idx="0">
                  <c:v>0</c:v>
                </c:pt>
                <c:pt idx="1">
                  <c:v>1</c:v>
                </c:pt>
                <c:pt idx="2">
                  <c:v>0</c:v>
                </c:pt>
                <c:pt idx="3">
                  <c:v>2</c:v>
                </c:pt>
                <c:pt idx="4">
                  <c:v>1</c:v>
                </c:pt>
                <c:pt idx="5">
                  <c:v>0</c:v>
                </c:pt>
                <c:pt idx="6">
                  <c:v>12</c:v>
                </c:pt>
                <c:pt idx="7">
                  <c:v>4</c:v>
                </c:pt>
                <c:pt idx="8">
                  <c:v>0</c:v>
                </c:pt>
                <c:pt idx="9">
                  <c:v>3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</c:ser>
        <c:marker val="1"/>
        <c:axId val="41550976"/>
        <c:axId val="41552512"/>
      </c:lineChart>
      <c:catAx>
        <c:axId val="41550976"/>
        <c:scaling>
          <c:orientation val="minMax"/>
        </c:scaling>
        <c:axPos val="b"/>
        <c:tickLblPos val="nextTo"/>
        <c:crossAx val="41552512"/>
        <c:crosses val="autoZero"/>
        <c:auto val="1"/>
        <c:lblAlgn val="ctr"/>
        <c:lblOffset val="100"/>
      </c:catAx>
      <c:valAx>
        <c:axId val="41552512"/>
        <c:scaling>
          <c:orientation val="minMax"/>
        </c:scaling>
        <c:axPos val="l"/>
        <c:majorGridlines/>
        <c:numFmt formatCode="General" sourceLinked="1"/>
        <c:tickLblPos val="nextTo"/>
        <c:crossAx val="41550976"/>
        <c:crosses val="autoZero"/>
        <c:crossBetween val="between"/>
      </c:valAx>
    </c:plotArea>
    <c:legend>
      <c:legendPos val="r"/>
      <c:layout/>
    </c:legend>
    <c:plotVisOnly val="1"/>
    <c:dispBlanksAs val="gap"/>
  </c:chart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0860" cy="468630"/>
          </a:xfrm>
          <a:prstGeom prst="rect">
            <a:avLst/>
          </a:prstGeom>
        </p:spPr>
        <p:txBody>
          <a:bodyPr vert="horz" lIns="94046" tIns="47023" rIns="94046" bIns="47023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14100" y="0"/>
            <a:ext cx="3070860" cy="468630"/>
          </a:xfrm>
          <a:prstGeom prst="rect">
            <a:avLst/>
          </a:prstGeom>
        </p:spPr>
        <p:txBody>
          <a:bodyPr vert="horz" lIns="94046" tIns="47023" rIns="94046" bIns="47023" rtlCol="0"/>
          <a:lstStyle>
            <a:lvl1pPr algn="r">
              <a:defRPr sz="1200"/>
            </a:lvl1pPr>
          </a:lstStyle>
          <a:p>
            <a:fld id="{00827879-ADD6-4F34-B00D-1EEFC66299B5}" type="datetimeFigureOut">
              <a:rPr lang="es-MX" smtClean="0"/>
              <a:pPr/>
              <a:t>31/01/2014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703263"/>
            <a:ext cx="4686300" cy="35147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046" tIns="47023" rIns="94046" bIns="47023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8660" y="4451985"/>
            <a:ext cx="5669280" cy="4217670"/>
          </a:xfrm>
          <a:prstGeom prst="rect">
            <a:avLst/>
          </a:prstGeom>
        </p:spPr>
        <p:txBody>
          <a:bodyPr vert="horz" lIns="94046" tIns="47023" rIns="94046" bIns="47023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902343"/>
            <a:ext cx="3070860" cy="468630"/>
          </a:xfrm>
          <a:prstGeom prst="rect">
            <a:avLst/>
          </a:prstGeom>
        </p:spPr>
        <p:txBody>
          <a:bodyPr vert="horz" lIns="94046" tIns="47023" rIns="94046" bIns="47023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14100" y="8902343"/>
            <a:ext cx="3070860" cy="468630"/>
          </a:xfrm>
          <a:prstGeom prst="rect">
            <a:avLst/>
          </a:prstGeom>
        </p:spPr>
        <p:txBody>
          <a:bodyPr vert="horz" lIns="94046" tIns="47023" rIns="94046" bIns="47023" rtlCol="0" anchor="b"/>
          <a:lstStyle>
            <a:lvl1pPr algn="r">
              <a:defRPr sz="1200"/>
            </a:lvl1pPr>
          </a:lstStyle>
          <a:p>
            <a:fld id="{4262CF55-E5CC-4231-9E9B-323BE5EF4FEF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6014878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419E42-8CC4-4CF9-A065-E55B1353F2AF}" type="slidenum">
              <a:rPr lang="es-MX" smtClean="0"/>
              <a:pPr/>
              <a:t>18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39599921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73243-0926-41B5-9735-440C9B280D09}" type="datetimeFigureOut">
              <a:rPr lang="es-MX" smtClean="0"/>
              <a:pPr/>
              <a:t>31/01/2014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E7F9B-DDEB-4031-9063-99C80F0972F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73243-0926-41B5-9735-440C9B280D09}" type="datetimeFigureOut">
              <a:rPr lang="es-MX" smtClean="0"/>
              <a:pPr/>
              <a:t>31/01/2014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E7F9B-DDEB-4031-9063-99C80F0972F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73243-0926-41B5-9735-440C9B280D09}" type="datetimeFigureOut">
              <a:rPr lang="es-MX" smtClean="0"/>
              <a:pPr/>
              <a:t>31/01/2014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E7F9B-DDEB-4031-9063-99C80F0972F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73243-0926-41B5-9735-440C9B280D09}" type="datetimeFigureOut">
              <a:rPr lang="es-MX" smtClean="0"/>
              <a:pPr/>
              <a:t>31/01/2014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E7F9B-DDEB-4031-9063-99C80F0972F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73243-0926-41B5-9735-440C9B280D09}" type="datetimeFigureOut">
              <a:rPr lang="es-MX" smtClean="0"/>
              <a:pPr/>
              <a:t>31/01/2014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E7F9B-DDEB-4031-9063-99C80F0972F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73243-0926-41B5-9735-440C9B280D09}" type="datetimeFigureOut">
              <a:rPr lang="es-MX" smtClean="0"/>
              <a:pPr/>
              <a:t>31/01/2014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E7F9B-DDEB-4031-9063-99C80F0972F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73243-0926-41B5-9735-440C9B280D09}" type="datetimeFigureOut">
              <a:rPr lang="es-MX" smtClean="0"/>
              <a:pPr/>
              <a:t>31/01/2014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E7F9B-DDEB-4031-9063-99C80F0972F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73243-0926-41B5-9735-440C9B280D09}" type="datetimeFigureOut">
              <a:rPr lang="es-MX" smtClean="0"/>
              <a:pPr/>
              <a:t>31/01/2014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E7F9B-DDEB-4031-9063-99C80F0972F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73243-0926-41B5-9735-440C9B280D09}" type="datetimeFigureOut">
              <a:rPr lang="es-MX" smtClean="0"/>
              <a:pPr/>
              <a:t>31/01/2014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E7F9B-DDEB-4031-9063-99C80F0972F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73243-0926-41B5-9735-440C9B280D09}" type="datetimeFigureOut">
              <a:rPr lang="es-MX" smtClean="0"/>
              <a:pPr/>
              <a:t>31/01/2014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E7F9B-DDEB-4031-9063-99C80F0972F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73243-0926-41B5-9735-440C9B280D09}" type="datetimeFigureOut">
              <a:rPr lang="es-MX" smtClean="0"/>
              <a:pPr/>
              <a:t>31/01/2014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E7F9B-DDEB-4031-9063-99C80F0972F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273243-0926-41B5-9735-440C9B280D09}" type="datetimeFigureOut">
              <a:rPr lang="es-MX" smtClean="0"/>
              <a:pPr/>
              <a:t>31/01/2014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4E7F9B-DDEB-4031-9063-99C80F0972F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hyperlink" Target="../MANTENIMIENTO%20PUBLICO/neto.pptx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hyperlink" Target="../MANTENIMIENTO%20PUBLICO/neto.pptx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Hoja_de_c_lculo_de_Microsoft_Office_Excel_97-20031.xls"/><Relationship Id="rId4" Type="http://schemas.openxmlformats.org/officeDocument/2006/relationships/image" Target="../media/image4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Hoja_de_c_lculo_de_Microsoft_Office_Excel_97-20032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4.jpeg"/><Relationship Id="rId4" Type="http://schemas.openxmlformats.org/officeDocument/2006/relationships/image" Target="../media/image1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Hoja_de_c_lculo_de_Microsoft_Office_Excel_97-20033.xls"/><Relationship Id="rId4" Type="http://schemas.openxmlformats.org/officeDocument/2006/relationships/image" Target="../media/image4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Hoja_de_c_lculo_de_Microsoft_Office_Excel_97-20034.xls"/><Relationship Id="rId4" Type="http://schemas.openxmlformats.org/officeDocument/2006/relationships/image" Target="../media/image4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2.xml"/><Relationship Id="rId4" Type="http://schemas.openxmlformats.org/officeDocument/2006/relationships/image" Target="../media/image1.jpe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../ALUMBRADO/Alumbrado.pptx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hyperlink" Target="../LIMPIA/LIMPIA.pptx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../LIMPIA/LIMPIA.pptx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../POF/ORNATO.pptx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../POF/ORNATO.pptx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6 Imagen" descr="LOGO JUAREZ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7224" y="5786454"/>
            <a:ext cx="878605" cy="764387"/>
          </a:xfrm>
          <a:prstGeom prst="rect">
            <a:avLst/>
          </a:prstGeom>
        </p:spPr>
      </p:pic>
      <p:sp>
        <p:nvSpPr>
          <p:cNvPr id="5" name="4 CuadroTexto"/>
          <p:cNvSpPr txBox="1"/>
          <p:nvPr/>
        </p:nvSpPr>
        <p:spPr>
          <a:xfrm>
            <a:off x="857224" y="3357562"/>
            <a:ext cx="7643866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6000" b="1" dirty="0" smtClean="0">
                <a:latin typeface="Arial" pitchFamily="34" charset="0"/>
                <a:cs typeface="Arial" pitchFamily="34" charset="0"/>
              </a:rPr>
              <a:t>ACCIONES</a:t>
            </a:r>
            <a:r>
              <a:rPr lang="es-ES" sz="80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algn="ctr"/>
            <a:r>
              <a:rPr lang="es-ES" sz="3600" dirty="0" smtClean="0">
                <a:latin typeface="Arial" pitchFamily="34" charset="0"/>
                <a:cs typeface="Arial" pitchFamily="34" charset="0"/>
              </a:rPr>
              <a:t>ENERO 2014</a:t>
            </a:r>
            <a:endParaRPr lang="es-MX" sz="36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5 Imagen" descr="Logo (sp) (1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85984" y="285728"/>
            <a:ext cx="4881235" cy="2857520"/>
          </a:xfrm>
          <a:prstGeom prst="rect">
            <a:avLst/>
          </a:prstGeom>
        </p:spPr>
      </p:pic>
      <p:sp>
        <p:nvSpPr>
          <p:cNvPr id="4" name="3 Rectángulo"/>
          <p:cNvSpPr/>
          <p:nvPr/>
        </p:nvSpPr>
        <p:spPr>
          <a:xfrm>
            <a:off x="0" y="6286520"/>
            <a:ext cx="250029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400" b="1" dirty="0" smtClean="0">
                <a:solidFill>
                  <a:srgbClr val="002060"/>
                </a:solidFill>
              </a:rPr>
              <a:t>Juárez </a:t>
            </a:r>
            <a:r>
              <a:rPr lang="es-ES" sz="2400" b="1" dirty="0" smtClean="0">
                <a:solidFill>
                  <a:srgbClr val="002060"/>
                </a:solidFill>
                <a:latin typeface="Brush Script MT" pitchFamily="66" charset="0"/>
              </a:rPr>
              <a:t>Cambia</a:t>
            </a:r>
            <a:endParaRPr lang="es-MX" sz="24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LOGO JUAREZ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440" y="6143644"/>
            <a:ext cx="714380" cy="621511"/>
          </a:xfrm>
          <a:prstGeom prst="rect">
            <a:avLst/>
          </a:prstGeom>
        </p:spPr>
      </p:pic>
      <p:sp>
        <p:nvSpPr>
          <p:cNvPr id="5" name="4 Rectángulo"/>
          <p:cNvSpPr/>
          <p:nvPr/>
        </p:nvSpPr>
        <p:spPr>
          <a:xfrm>
            <a:off x="-285784" y="6429396"/>
            <a:ext cx="242889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400" b="1" dirty="0" smtClean="0">
                <a:solidFill>
                  <a:srgbClr val="002060"/>
                </a:solidFill>
              </a:rPr>
              <a:t>Juárez </a:t>
            </a:r>
            <a:r>
              <a:rPr lang="es-ES" sz="2400" b="1" dirty="0" smtClean="0">
                <a:solidFill>
                  <a:srgbClr val="002060"/>
                </a:solidFill>
                <a:latin typeface="Brush Script MT" pitchFamily="66" charset="0"/>
              </a:rPr>
              <a:t>Cambia</a:t>
            </a:r>
            <a:endParaRPr lang="es-MX" sz="2400" dirty="0">
              <a:solidFill>
                <a:srgbClr val="002060"/>
              </a:solidFill>
            </a:endParaRPr>
          </a:p>
        </p:txBody>
      </p:sp>
      <p:pic>
        <p:nvPicPr>
          <p:cNvPr id="6" name="0 Imagen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658816" y="0"/>
            <a:ext cx="1485184" cy="1413988"/>
          </a:xfrm>
          <a:prstGeom prst="rect">
            <a:avLst/>
          </a:prstGeom>
        </p:spPr>
      </p:pic>
      <p:sp>
        <p:nvSpPr>
          <p:cNvPr id="7" name="6 Rectángulo"/>
          <p:cNvSpPr/>
          <p:nvPr/>
        </p:nvSpPr>
        <p:spPr>
          <a:xfrm>
            <a:off x="0" y="285728"/>
            <a:ext cx="6390724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Dirección de </a:t>
            </a:r>
            <a:r>
              <a:rPr lang="es-ES" sz="3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Mantenimiento Público</a:t>
            </a:r>
            <a:endParaRPr lang="es-ES" sz="3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184014" y="827420"/>
            <a:ext cx="3171446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342900" indent="-342900" algn="ctr">
              <a:buFont typeface="Wingdings" pitchFamily="2" charset="2"/>
              <a:buChar char="ü"/>
            </a:pPr>
            <a:r>
              <a:rPr lang="es-ES" b="1" u="sng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</a:rPr>
              <a:t>Acciones  del mes de Enero </a:t>
            </a:r>
            <a:endParaRPr lang="es-ES" b="1" u="sng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9" name="8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274243180"/>
              </p:ext>
            </p:extLst>
          </p:nvPr>
        </p:nvGraphicFramePr>
        <p:xfrm>
          <a:off x="1857356" y="1285860"/>
          <a:ext cx="5420022" cy="49746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35602"/>
                <a:gridCol w="984091"/>
                <a:gridCol w="1373252"/>
                <a:gridCol w="1127077"/>
              </a:tblGrid>
              <a:tr h="6400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Acción /</a:t>
                      </a:r>
                      <a:r>
                        <a:rPr lang="es-MX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Descripción</a:t>
                      </a:r>
                      <a:endParaRPr lang="es-MX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Total</a:t>
                      </a:r>
                      <a:r>
                        <a:rPr lang="es-MX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de avance</a:t>
                      </a:r>
                      <a:endParaRPr lang="es-MX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Status</a:t>
                      </a:r>
                      <a:endParaRPr lang="es-MX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Evidencia</a:t>
                      </a:r>
                      <a:endParaRPr lang="es-MX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82571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hlinkClick r:id="rId4" action="ppaction://hlinkpres?slideindex=1&amp;slidetitle=Diapositiva 1"/>
                        </a:rPr>
                        <a:t>LOMAS DEL SOL</a:t>
                      </a:r>
                      <a:endParaRPr lang="es-MX" sz="16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b="1" dirty="0" smtClean="0"/>
                        <a:t>80% </a:t>
                      </a:r>
                      <a:r>
                        <a:rPr lang="es-ES" sz="1600" b="1" baseline="0" dirty="0" smtClean="0"/>
                        <a:t> </a:t>
                      </a:r>
                      <a:endParaRPr lang="es-MX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b="1" dirty="0" smtClean="0"/>
                        <a:t>EN PROCESO</a:t>
                      </a:r>
                      <a:endParaRPr lang="es-MX" sz="1600" b="1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b="1" dirty="0" smtClean="0">
                          <a:hlinkClick r:id="rId4" action="ppaction://hlinkpres?slideindex=2&amp;slidetitle=Diapositiva 2"/>
                        </a:rPr>
                        <a:t>Evidencia</a:t>
                      </a:r>
                      <a:endParaRPr lang="es-MX" sz="1600" b="1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82571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hlinkClick r:id="rId4" action="ppaction://hlinkpres?slideindex=3&amp;slidetitle=Diapositiva 3"/>
                        </a:rPr>
                        <a:t>BRECHA LAS</a:t>
                      </a:r>
                      <a:r>
                        <a:rPr lang="es-MX" sz="16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hlinkClick r:id="rId4" action="ppaction://hlinkpres?slideindex=3&amp;slidetitle=Diapositiva 3"/>
                        </a:rPr>
                        <a:t> LAJAS EN</a:t>
                      </a:r>
                      <a:r>
                        <a:rPr lang="es-MX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hlinkClick r:id="rId4" action="ppaction://hlinkpres?slideindex=3&amp;slidetitle=Diapositiva 3"/>
                        </a:rPr>
                        <a:t> LOMAS DEL SOL</a:t>
                      </a:r>
                      <a:endParaRPr lang="es-MX" sz="16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b="1" dirty="0" smtClean="0"/>
                        <a:t>35%</a:t>
                      </a:r>
                      <a:endParaRPr lang="es-MX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b="1" dirty="0" smtClean="0"/>
                        <a:t>EN PROCESO</a:t>
                      </a:r>
                      <a:endParaRPr lang="es-MX" sz="1600" b="1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1" dirty="0" smtClean="0">
                          <a:hlinkClick r:id="rId4" action="ppaction://hlinkpres?slideindex=4&amp;slidetitle=Diapositiva 4"/>
                        </a:rPr>
                        <a:t>Evidencia</a:t>
                      </a:r>
                      <a:endParaRPr lang="es-MX" sz="1600" b="1" dirty="0" smtClean="0"/>
                    </a:p>
                    <a:p>
                      <a:pPr algn="ctr"/>
                      <a:endParaRPr lang="es-MX" sz="1600" b="1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82571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hlinkClick r:id="rId4" action="ppaction://hlinkpres?slideindex=5&amp;slidetitle=Diapositiva 5"/>
                        </a:rPr>
                        <a:t>COL. LA ESCONDIDA</a:t>
                      </a:r>
                      <a:endParaRPr lang="es-MX" sz="16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b="1" dirty="0" smtClean="0"/>
                        <a:t>100%</a:t>
                      </a:r>
                      <a:endParaRPr lang="es-MX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b="1" dirty="0" smtClean="0"/>
                        <a:t>TERMINADO</a:t>
                      </a:r>
                      <a:endParaRPr lang="es-MX" sz="1600" b="1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1" dirty="0" smtClean="0">
                          <a:hlinkClick r:id="rId4" action="ppaction://hlinkpres?slideindex=6&amp;slidetitle=Diapositiva 6"/>
                        </a:rPr>
                        <a:t>Evidencia</a:t>
                      </a:r>
                      <a:endParaRPr lang="es-MX" sz="1600" b="1" dirty="0" smtClean="0"/>
                    </a:p>
                    <a:p>
                      <a:pPr algn="ctr"/>
                      <a:endParaRPr lang="es-MX" sz="1600" b="1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97584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hlinkClick r:id="rId4" action="ppaction://hlinkpres?slideindex=8&amp;slidetitle=Diapositiva 8"/>
                        </a:rPr>
                        <a:t>SAN MATEO</a:t>
                      </a:r>
                      <a:endParaRPr lang="es-MX" sz="16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b="1" dirty="0" smtClean="0"/>
                        <a:t>100%</a:t>
                      </a:r>
                      <a:endParaRPr lang="es-MX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b="1" dirty="0" smtClean="0"/>
                        <a:t>TERMINADO</a:t>
                      </a:r>
                      <a:endParaRPr lang="es-MX" sz="1600" b="1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1" dirty="0" smtClean="0">
                          <a:hlinkClick r:id="rId4" action="ppaction://hlinkpres?slideindex=9&amp;slidetitle=Diapositiva 9"/>
                        </a:rPr>
                        <a:t>Evidencia</a:t>
                      </a:r>
                      <a:endParaRPr lang="es-MX" sz="1600" b="1" dirty="0" smtClean="0"/>
                    </a:p>
                    <a:p>
                      <a:pPr algn="ctr"/>
                      <a:endParaRPr lang="es-MX" sz="1600" b="1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88158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hlinkClick r:id="rId4" action="ppaction://hlinkpres?slideindex=10&amp;slidetitle=Diapositiva 10"/>
                        </a:rPr>
                        <a:t>TIRADERO</a:t>
                      </a:r>
                      <a:r>
                        <a:rPr lang="es-ES" sz="16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hlinkClick r:id="rId4" action="ppaction://hlinkpres?slideindex=10&amp;slidetitle=Diapositiva 10"/>
                        </a:rPr>
                        <a:t> MONTE KRISTAL</a:t>
                      </a:r>
                      <a:endParaRPr lang="es-MX" sz="16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b="1" dirty="0" smtClean="0"/>
                        <a:t>100%</a:t>
                      </a:r>
                      <a:endParaRPr lang="es-MX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b="1" dirty="0" smtClean="0"/>
                        <a:t>TERMINADO</a:t>
                      </a:r>
                      <a:endParaRPr lang="es-MX" sz="1600" b="1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1" dirty="0" smtClean="0">
                          <a:hlinkClick r:id="rId4" action="ppaction://hlinkpres?slideindex=11&amp;slidetitle=Diapositiva 11"/>
                        </a:rPr>
                        <a:t>Evidencia</a:t>
                      </a:r>
                      <a:endParaRPr lang="es-MX" sz="1600" b="1" dirty="0" smtClean="0"/>
                    </a:p>
                    <a:p>
                      <a:pPr algn="ctr"/>
                      <a:endParaRPr lang="es-MX" sz="1600" b="1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1331640" y="1484784"/>
            <a:ext cx="6723682" cy="3029840"/>
          </a:xfrm>
        </p:spPr>
        <p:txBody>
          <a:bodyPr>
            <a:noAutofit/>
          </a:bodyPr>
          <a:lstStyle/>
          <a:p>
            <a:pPr algn="ctr"/>
            <a:r>
              <a:rPr lang="es-ES" sz="4400" dirty="0" smtClean="0">
                <a:cs typeface="Levenim MT" panose="02010502060101010101" pitchFamily="2" charset="-79"/>
              </a:rPr>
              <a:t>TRABAJOS VARIOS CUADRILLA DE MANTENIMIENTO</a:t>
            </a:r>
            <a:endParaRPr lang="es-ES" sz="4400" dirty="0">
              <a:cs typeface="Levenim MT" panose="02010502060101010101" pitchFamily="2" charset="-79"/>
            </a:endParaRPr>
          </a:p>
        </p:txBody>
      </p:sp>
      <p:pic>
        <p:nvPicPr>
          <p:cNvPr id="3" name="2 Imagen" descr="LOGO JUAREZ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440" y="6143644"/>
            <a:ext cx="714380" cy="621511"/>
          </a:xfrm>
          <a:prstGeom prst="rect">
            <a:avLst/>
          </a:prstGeom>
        </p:spPr>
      </p:pic>
      <p:sp>
        <p:nvSpPr>
          <p:cNvPr id="5" name="4 Rectángulo"/>
          <p:cNvSpPr/>
          <p:nvPr/>
        </p:nvSpPr>
        <p:spPr>
          <a:xfrm>
            <a:off x="-285784" y="6429396"/>
            <a:ext cx="242889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400" b="1" dirty="0" smtClean="0">
                <a:solidFill>
                  <a:srgbClr val="002060"/>
                </a:solidFill>
              </a:rPr>
              <a:t>Juárez </a:t>
            </a:r>
            <a:r>
              <a:rPr lang="es-ES" sz="2400" b="1" dirty="0" smtClean="0">
                <a:solidFill>
                  <a:srgbClr val="002060"/>
                </a:solidFill>
                <a:latin typeface="Brush Script MT" pitchFamily="66" charset="0"/>
              </a:rPr>
              <a:t>Cambia</a:t>
            </a:r>
            <a:endParaRPr lang="es-MX" sz="2400" dirty="0">
              <a:solidFill>
                <a:srgbClr val="002060"/>
              </a:solidFill>
            </a:endParaRPr>
          </a:p>
        </p:txBody>
      </p:sp>
      <p:pic>
        <p:nvPicPr>
          <p:cNvPr id="6" name="0 Imagen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658816" y="0"/>
            <a:ext cx="1485184" cy="1413988"/>
          </a:xfrm>
          <a:prstGeom prst="rect">
            <a:avLst/>
          </a:prstGeom>
        </p:spPr>
      </p:pic>
      <p:sp>
        <p:nvSpPr>
          <p:cNvPr id="7" name="6 Rectángulo"/>
          <p:cNvSpPr/>
          <p:nvPr/>
        </p:nvSpPr>
        <p:spPr>
          <a:xfrm>
            <a:off x="0" y="285728"/>
            <a:ext cx="6483698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Dirección de </a:t>
            </a:r>
            <a:r>
              <a:rPr lang="es-ES" sz="3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Mantenimiento </a:t>
            </a:r>
            <a:r>
              <a:rPr lang="es-ES" sz="32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Pú</a:t>
            </a:r>
            <a:r>
              <a:rPr lang="es-ES" sz="3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 </a:t>
            </a:r>
            <a:r>
              <a:rPr lang="es-ES" sz="32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blico</a:t>
            </a:r>
            <a:endParaRPr lang="es-ES" sz="3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184014" y="827420"/>
            <a:ext cx="3171446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342900" indent="-342900" algn="ctr">
              <a:buFont typeface="Wingdings" pitchFamily="2" charset="2"/>
              <a:buChar char="ü"/>
            </a:pPr>
            <a:r>
              <a:rPr lang="es-ES" b="1" u="sng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</a:rPr>
              <a:t>Acciones  del mes de Enero </a:t>
            </a:r>
            <a:endParaRPr lang="es-ES" b="1" u="sng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3714744" y="4643446"/>
            <a:ext cx="18101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 smtClean="0">
                <a:hlinkClick r:id="rId4" action="ppaction://hlinkpres?slideindex=12&amp;slidetitle=TRABAJOS VARIOS CUADRILLA DE MANTENIMIENTO"/>
              </a:rPr>
              <a:t>EVIDENCIA</a:t>
            </a:r>
            <a:endParaRPr lang="es-MX" sz="2800" b="1" dirty="0"/>
          </a:p>
        </p:txBody>
      </p:sp>
    </p:spTree>
    <p:extLst>
      <p:ext uri="{BB962C8B-B14F-4D97-AF65-F5344CB8AC3E}">
        <p14:creationId xmlns:p14="http://schemas.microsoft.com/office/powerpoint/2010/main" xmlns="" val="856152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LOGO JUAREZ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440" y="6143644"/>
            <a:ext cx="714380" cy="621511"/>
          </a:xfrm>
          <a:prstGeom prst="rect">
            <a:avLst/>
          </a:prstGeom>
        </p:spPr>
      </p:pic>
      <p:sp>
        <p:nvSpPr>
          <p:cNvPr id="5" name="4 Rectángulo"/>
          <p:cNvSpPr/>
          <p:nvPr/>
        </p:nvSpPr>
        <p:spPr>
          <a:xfrm>
            <a:off x="-285784" y="6429396"/>
            <a:ext cx="242889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400" b="1" dirty="0" smtClean="0">
                <a:solidFill>
                  <a:srgbClr val="002060"/>
                </a:solidFill>
              </a:rPr>
              <a:t>Juárez </a:t>
            </a:r>
            <a:r>
              <a:rPr lang="es-ES" sz="2400" b="1" dirty="0" smtClean="0">
                <a:solidFill>
                  <a:srgbClr val="002060"/>
                </a:solidFill>
                <a:latin typeface="Brush Script MT" pitchFamily="66" charset="0"/>
              </a:rPr>
              <a:t>Cambia</a:t>
            </a:r>
            <a:endParaRPr lang="es-MX" sz="2400" dirty="0">
              <a:solidFill>
                <a:srgbClr val="002060"/>
              </a:solidFill>
            </a:endParaRPr>
          </a:p>
        </p:txBody>
      </p:sp>
      <p:pic>
        <p:nvPicPr>
          <p:cNvPr id="6" name="0 Imagen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658816" y="0"/>
            <a:ext cx="1485184" cy="1413988"/>
          </a:xfrm>
          <a:prstGeom prst="rect">
            <a:avLst/>
          </a:prstGeom>
        </p:spPr>
      </p:pic>
      <p:sp>
        <p:nvSpPr>
          <p:cNvPr id="7" name="6 Rectángulo"/>
          <p:cNvSpPr/>
          <p:nvPr/>
        </p:nvSpPr>
        <p:spPr>
          <a:xfrm>
            <a:off x="0" y="285728"/>
            <a:ext cx="5180009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3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Reporte de Recursos humano</a:t>
            </a:r>
            <a:endParaRPr lang="es-ES" sz="3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184014" y="827420"/>
            <a:ext cx="3171446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342900" indent="-342900" algn="ctr">
              <a:buFont typeface="Wingdings" pitchFamily="2" charset="2"/>
              <a:buChar char="ü"/>
            </a:pPr>
            <a:r>
              <a:rPr lang="es-ES" b="1" u="sng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</a:rPr>
              <a:t>Acciones  del mes de Enero </a:t>
            </a:r>
            <a:endParaRPr lang="es-ES" b="1" u="sng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9" name="4 CuadroTexto"/>
          <p:cNvSpPr txBox="1">
            <a:spLocks noChangeArrowheads="1"/>
          </p:cNvSpPr>
          <p:nvPr/>
        </p:nvSpPr>
        <p:spPr bwMode="auto">
          <a:xfrm>
            <a:off x="0" y="5143512"/>
            <a:ext cx="8786813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buFont typeface="Wingdings" pitchFamily="2" charset="2"/>
              <a:buChar char="ü"/>
            </a:pPr>
            <a:r>
              <a:rPr lang="es-ES" sz="1600" dirty="0">
                <a:latin typeface="Arial" pitchFamily="34" charset="0"/>
                <a:cs typeface="Arial" pitchFamily="34" charset="0"/>
              </a:rPr>
              <a:t>C</a:t>
            </a:r>
            <a:r>
              <a:rPr lang="es-ES" sz="1600" dirty="0" smtClean="0">
                <a:latin typeface="Arial" pitchFamily="34" charset="0"/>
                <a:cs typeface="Arial" pitchFamily="34" charset="0"/>
              </a:rPr>
              <a:t>on un total de  </a:t>
            </a:r>
            <a:r>
              <a:rPr lang="es-ES" sz="1600" dirty="0">
                <a:latin typeface="Arial" pitchFamily="34" charset="0"/>
                <a:cs typeface="Arial" pitchFamily="34" charset="0"/>
              </a:rPr>
              <a:t>empleados </a:t>
            </a:r>
            <a:r>
              <a:rPr lang="es-ES" sz="1600" dirty="0" smtClean="0">
                <a:latin typeface="Arial" pitchFamily="34" charset="0"/>
                <a:cs typeface="Arial" pitchFamily="34" charset="0"/>
              </a:rPr>
              <a:t>activos 92 , </a:t>
            </a:r>
          </a:p>
          <a:p>
            <a:pPr algn="just"/>
            <a:r>
              <a:rPr lang="es-ES" sz="1600" dirty="0" smtClean="0">
                <a:latin typeface="Arial" pitchFamily="34" charset="0"/>
                <a:cs typeface="Arial" pitchFamily="34" charset="0"/>
              </a:rPr>
              <a:t>se </a:t>
            </a:r>
            <a:r>
              <a:rPr lang="es-ES" sz="1600" dirty="0">
                <a:latin typeface="Arial" pitchFamily="34" charset="0"/>
                <a:cs typeface="Arial" pitchFamily="34" charset="0"/>
              </a:rPr>
              <a:t>han </a:t>
            </a:r>
            <a:r>
              <a:rPr lang="es-ES" sz="1600" dirty="0" smtClean="0">
                <a:latin typeface="Arial" pitchFamily="34" charset="0"/>
                <a:cs typeface="Arial" pitchFamily="34" charset="0"/>
              </a:rPr>
              <a:t>realizado 7 </a:t>
            </a:r>
            <a:r>
              <a:rPr lang="es-ES" sz="1600" dirty="0">
                <a:latin typeface="Arial" pitchFamily="34" charset="0"/>
                <a:cs typeface="Arial" pitchFamily="34" charset="0"/>
              </a:rPr>
              <a:t>bajas, 0</a:t>
            </a:r>
            <a:r>
              <a:rPr lang="es-E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1600" dirty="0">
                <a:latin typeface="Arial" pitchFamily="34" charset="0"/>
                <a:cs typeface="Arial" pitchFamily="34" charset="0"/>
              </a:rPr>
              <a:t>cambios y 0</a:t>
            </a:r>
            <a:r>
              <a:rPr lang="es-E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1600" dirty="0">
                <a:latin typeface="Arial" pitchFamily="34" charset="0"/>
                <a:cs typeface="Arial" pitchFamily="34" charset="0"/>
              </a:rPr>
              <a:t>altas </a:t>
            </a:r>
            <a:r>
              <a:rPr lang="es-ES" sz="16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algn="just"/>
            <a:r>
              <a:rPr lang="es-ES" sz="1600" dirty="0" smtClean="0">
                <a:latin typeface="Arial" pitchFamily="34" charset="0"/>
                <a:cs typeface="Arial" pitchFamily="34" charset="0"/>
              </a:rPr>
              <a:t>de </a:t>
            </a:r>
            <a:r>
              <a:rPr lang="es-ES" sz="1600" dirty="0">
                <a:latin typeface="Arial" pitchFamily="34" charset="0"/>
                <a:cs typeface="Arial" pitchFamily="34" charset="0"/>
              </a:rPr>
              <a:t>los </a:t>
            </a:r>
            <a:r>
              <a:rPr lang="es-ES" sz="1600" dirty="0" smtClean="0">
                <a:latin typeface="Arial" pitchFamily="34" charset="0"/>
                <a:cs typeface="Arial" pitchFamily="34" charset="0"/>
              </a:rPr>
              <a:t>cuales 1  incapacitado </a:t>
            </a:r>
          </a:p>
          <a:p>
            <a:pPr algn="just"/>
            <a:r>
              <a:rPr lang="es-ES" sz="1600" dirty="0" smtClean="0">
                <a:latin typeface="Arial" pitchFamily="34" charset="0"/>
                <a:cs typeface="Arial" pitchFamily="34" charset="0"/>
              </a:rPr>
              <a:t>por </a:t>
            </a:r>
            <a:r>
              <a:rPr lang="es-ES" sz="1600" dirty="0">
                <a:latin typeface="Arial" pitchFamily="34" charset="0"/>
                <a:cs typeface="Arial" pitchFamily="34" charset="0"/>
              </a:rPr>
              <a:t>causas </a:t>
            </a:r>
            <a:r>
              <a:rPr lang="es-ES" sz="1600" dirty="0" smtClean="0">
                <a:latin typeface="Arial" pitchFamily="34" charset="0"/>
                <a:cs typeface="Arial" pitchFamily="34" charset="0"/>
              </a:rPr>
              <a:t>permanentes.</a:t>
            </a:r>
            <a:endParaRPr lang="es-MX" sz="16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0" name="5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20949134"/>
              </p:ext>
            </p:extLst>
          </p:nvPr>
        </p:nvGraphicFramePr>
        <p:xfrm>
          <a:off x="395288" y="1916113"/>
          <a:ext cx="4411662" cy="3143250"/>
        </p:xfrm>
        <a:graphic>
          <a:graphicData uri="http://schemas.openxmlformats.org/presentationml/2006/ole">
            <p:oleObj spid="_x0000_s1032" name="Hoja de cálculo" r:id="rId5" imgW="4133875" imgH="2743335" progId="Excel.Sheet.8">
              <p:embed/>
            </p:oleObj>
          </a:graphicData>
        </a:graphic>
      </p:graphicFrame>
      <p:graphicFrame>
        <p:nvGraphicFramePr>
          <p:cNvPr id="11" name="10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89845429"/>
              </p:ext>
            </p:extLst>
          </p:nvPr>
        </p:nvGraphicFramePr>
        <p:xfrm>
          <a:off x="5000628" y="1500174"/>
          <a:ext cx="3929060" cy="2497044"/>
        </p:xfrm>
        <a:graphic>
          <a:graphicData uri="http://schemas.openxmlformats.org/drawingml/2006/table">
            <a:tbl>
              <a:tblPr/>
              <a:tblGrid>
                <a:gridCol w="2378116"/>
                <a:gridCol w="1550944"/>
              </a:tblGrid>
              <a:tr h="1291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400" b="1" dirty="0" smtClean="0">
                          <a:latin typeface="Calibri"/>
                          <a:ea typeface="Times New Roman"/>
                          <a:cs typeface="Times New Roman"/>
                        </a:rPr>
                        <a:t>Mes</a:t>
                      </a:r>
                      <a:endParaRPr lang="es-MX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400" b="1" dirty="0">
                          <a:latin typeface="Calibri"/>
                          <a:ea typeface="Times New Roman"/>
                          <a:cs typeface="Times New Roman"/>
                        </a:rPr>
                        <a:t>No. de empleados </a:t>
                      </a:r>
                      <a:endParaRPr lang="es-MX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3571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4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Personal</a:t>
                      </a:r>
                      <a:r>
                        <a:rPr lang="es-ES" sz="1400" b="1" baseline="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Operativo</a:t>
                      </a:r>
                      <a:endParaRPr lang="es-MX" sz="14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4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81</a:t>
                      </a:r>
                      <a:endParaRPr lang="es-MX" sz="14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</a:tr>
              <a:tr h="3571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4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Administración</a:t>
                      </a:r>
                      <a:endParaRPr lang="es-MX" sz="14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4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</a:t>
                      </a:r>
                      <a:endParaRPr lang="es-MX" sz="14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</a:tr>
              <a:tr h="3571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4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Incapacidades</a:t>
                      </a:r>
                      <a:endParaRPr lang="es-MX" sz="14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4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  <a:endParaRPr lang="es-MX" sz="14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</a:tr>
              <a:tr h="3571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4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Bajas</a:t>
                      </a:r>
                      <a:endParaRPr lang="es-MX" sz="14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4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</a:t>
                      </a:r>
                      <a:endParaRPr lang="es-MX" sz="14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</a:tr>
              <a:tr h="3742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4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Cambios</a:t>
                      </a:r>
                      <a:endParaRPr lang="es-MX" sz="14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4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</a:t>
                      </a:r>
                      <a:endParaRPr lang="es-MX" sz="14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</a:tr>
              <a:tr h="357190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Total de empleados </a:t>
                      </a:r>
                      <a:endParaRPr lang="es-MX" sz="1400" b="1" dirty="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  <p:sp>
        <p:nvSpPr>
          <p:cNvPr id="12" name="6 CuadroTexto"/>
          <p:cNvSpPr txBox="1">
            <a:spLocks noChangeArrowheads="1"/>
          </p:cNvSpPr>
          <p:nvPr/>
        </p:nvSpPr>
        <p:spPr bwMode="auto">
          <a:xfrm>
            <a:off x="0" y="1142984"/>
            <a:ext cx="586250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b="1" dirty="0" smtClean="0"/>
              <a:t>Parques Ornato y  Forestación Diciembre 2013- Enero- 2014</a:t>
            </a:r>
            <a:endParaRPr lang="es-MX" b="1" dirty="0"/>
          </a:p>
        </p:txBody>
      </p:sp>
      <p:graphicFrame>
        <p:nvGraphicFramePr>
          <p:cNvPr id="13" name="1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07960017"/>
              </p:ext>
            </p:extLst>
          </p:nvPr>
        </p:nvGraphicFramePr>
        <p:xfrm>
          <a:off x="5004048" y="4143380"/>
          <a:ext cx="3925640" cy="16783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62820"/>
                <a:gridCol w="1962820"/>
              </a:tblGrid>
              <a:tr h="428628">
                <a:tc>
                  <a:txBody>
                    <a:bodyPr/>
                    <a:lstStyle/>
                    <a:p>
                      <a:pPr algn="ctr"/>
                      <a:r>
                        <a:rPr lang="es-ES" sz="1600" b="1" dirty="0" smtClean="0">
                          <a:solidFill>
                            <a:schemeClr val="tx1"/>
                          </a:solidFill>
                        </a:rPr>
                        <a:t>Diciembre 2013</a:t>
                      </a:r>
                      <a:endParaRPr lang="es-MX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b="1" dirty="0" smtClean="0">
                          <a:solidFill>
                            <a:schemeClr val="tx1"/>
                          </a:solidFill>
                        </a:rPr>
                        <a:t>Enero 2014</a:t>
                      </a:r>
                      <a:endParaRPr lang="es-MX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386">
                <a:tc>
                  <a:txBody>
                    <a:bodyPr/>
                    <a:lstStyle/>
                    <a:p>
                      <a:pPr algn="ctr"/>
                      <a:r>
                        <a:rPr lang="es-MX" sz="1600" b="1" dirty="0" smtClean="0"/>
                        <a:t>85 empleados</a:t>
                      </a:r>
                      <a:endParaRPr lang="es-MX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b="1" dirty="0" smtClean="0"/>
                        <a:t>80</a:t>
                      </a:r>
                      <a:endParaRPr lang="es-MX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386">
                <a:tc>
                  <a:txBody>
                    <a:bodyPr/>
                    <a:lstStyle/>
                    <a:p>
                      <a:pPr algn="ctr"/>
                      <a:r>
                        <a:rPr lang="es-MX" sz="1600" b="1" dirty="0" smtClean="0"/>
                        <a:t>Faltas</a:t>
                      </a:r>
                    </a:p>
                    <a:p>
                      <a:pPr algn="ctr"/>
                      <a:r>
                        <a:rPr lang="es-MX" sz="1600" b="1" dirty="0" smtClean="0"/>
                        <a:t>Enero-2013</a:t>
                      </a:r>
                      <a:r>
                        <a:rPr lang="es-MX" sz="1600" b="1" baseline="0" dirty="0" smtClean="0"/>
                        <a:t> Dic-2013</a:t>
                      </a:r>
                      <a:endParaRPr lang="es-MX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b="1" dirty="0" smtClean="0"/>
                        <a:t>Faltas</a:t>
                      </a:r>
                    </a:p>
                    <a:p>
                      <a:pPr algn="ctr"/>
                      <a:r>
                        <a:rPr lang="es-MX" sz="1600" b="1" dirty="0" smtClean="0"/>
                        <a:t>Enero-2014</a:t>
                      </a:r>
                      <a:endParaRPr lang="es-MX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386">
                <a:tc>
                  <a:txBody>
                    <a:bodyPr/>
                    <a:lstStyle/>
                    <a:p>
                      <a:pPr algn="ctr"/>
                      <a:r>
                        <a:rPr lang="es-MX" sz="1600" b="1" dirty="0" smtClean="0"/>
                        <a:t>12</a:t>
                      </a:r>
                      <a:endParaRPr lang="es-MX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b="1" dirty="0" smtClean="0"/>
                        <a:t>6</a:t>
                      </a:r>
                      <a:endParaRPr lang="es-MX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4 CuadroTexto"/>
          <p:cNvSpPr txBox="1">
            <a:spLocks noChangeArrowheads="1"/>
          </p:cNvSpPr>
          <p:nvPr/>
        </p:nvSpPr>
        <p:spPr bwMode="auto">
          <a:xfrm>
            <a:off x="0" y="4572008"/>
            <a:ext cx="878681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buFont typeface="Wingdings" pitchFamily="2" charset="2"/>
              <a:buChar char="ü"/>
            </a:pPr>
            <a:r>
              <a:rPr lang="es-ES" sz="1600" dirty="0" smtClean="0">
                <a:latin typeface="Arial" pitchFamily="34" charset="0"/>
                <a:cs typeface="Arial" pitchFamily="34" charset="0"/>
              </a:rPr>
              <a:t>Con un total de empleados activos 41, </a:t>
            </a:r>
          </a:p>
          <a:p>
            <a:pPr algn="just"/>
            <a:r>
              <a:rPr lang="es-ES" sz="1600" dirty="0" smtClean="0">
                <a:latin typeface="Arial" pitchFamily="34" charset="0"/>
                <a:cs typeface="Arial" pitchFamily="34" charset="0"/>
              </a:rPr>
              <a:t>se han realizado 1 bajas, 0 cambios y  0  altas</a:t>
            </a:r>
            <a:r>
              <a:rPr lang="es-ES" sz="1200" dirty="0" smtClean="0"/>
              <a:t>. </a:t>
            </a:r>
            <a:endParaRPr lang="es-MX" sz="1200" dirty="0"/>
          </a:p>
        </p:txBody>
      </p:sp>
      <p:graphicFrame>
        <p:nvGraphicFramePr>
          <p:cNvPr id="5" name="5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737312070"/>
              </p:ext>
            </p:extLst>
          </p:nvPr>
        </p:nvGraphicFramePr>
        <p:xfrm>
          <a:off x="214313" y="1714500"/>
          <a:ext cx="4746625" cy="2767013"/>
        </p:xfrm>
        <a:graphic>
          <a:graphicData uri="http://schemas.openxmlformats.org/presentationml/2006/ole">
            <p:oleObj spid="_x0000_s2056" name="Hoja de cálculo" r:id="rId3" imgW="4181384" imgH="2819456" progId="Excel.Sheet.8">
              <p:embed/>
            </p:oleObj>
          </a:graphicData>
        </a:graphic>
      </p:graphicFrame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180184603"/>
              </p:ext>
            </p:extLst>
          </p:nvPr>
        </p:nvGraphicFramePr>
        <p:xfrm>
          <a:off x="5000628" y="1785926"/>
          <a:ext cx="3929060" cy="2725308"/>
        </p:xfrm>
        <a:graphic>
          <a:graphicData uri="http://schemas.openxmlformats.org/drawingml/2006/table">
            <a:tbl>
              <a:tblPr/>
              <a:tblGrid>
                <a:gridCol w="2378116"/>
                <a:gridCol w="1550944"/>
              </a:tblGrid>
              <a:tr h="3571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4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Área </a:t>
                      </a:r>
                      <a:endParaRPr lang="es-MX" sz="14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4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No. de empleados </a:t>
                      </a:r>
                      <a:endParaRPr lang="es-MX" sz="14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3571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4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Personal</a:t>
                      </a:r>
                      <a:r>
                        <a:rPr lang="es-ES" sz="1400" b="1" baseline="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Operativo</a:t>
                      </a:r>
                      <a:endParaRPr lang="es-MX" sz="14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4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38</a:t>
                      </a:r>
                      <a:endParaRPr lang="es-MX" sz="14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</a:tr>
              <a:tr h="3571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4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Administración</a:t>
                      </a:r>
                      <a:endParaRPr lang="es-MX" sz="14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4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</a:t>
                      </a:r>
                      <a:endParaRPr lang="es-MX" sz="14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</a:tr>
              <a:tr h="3571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4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Bajas</a:t>
                      </a:r>
                      <a:endParaRPr lang="es-MX" sz="14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4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1</a:t>
                      </a:r>
                      <a:endParaRPr lang="es-MX" sz="14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</a:tr>
              <a:tr h="3571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4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Cambios</a:t>
                      </a:r>
                      <a:endParaRPr lang="es-MX" sz="14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4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</a:t>
                      </a:r>
                      <a:endParaRPr lang="es-MX" sz="14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</a:tr>
              <a:tr h="3571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4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Incapacitados</a:t>
                      </a:r>
                      <a:endParaRPr lang="es-MX" sz="14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4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 </a:t>
                      </a:r>
                      <a:endParaRPr lang="es-MX" sz="14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</a:tr>
              <a:tr h="357190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Total de empleados </a:t>
                      </a:r>
                      <a:endParaRPr lang="es-MX" sz="1400" b="1" dirty="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  <p:sp>
        <p:nvSpPr>
          <p:cNvPr id="7" name="6 CuadroTexto"/>
          <p:cNvSpPr txBox="1">
            <a:spLocks noChangeArrowheads="1"/>
          </p:cNvSpPr>
          <p:nvPr/>
        </p:nvSpPr>
        <p:spPr bwMode="auto">
          <a:xfrm>
            <a:off x="924649" y="1285875"/>
            <a:ext cx="442274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b="1" dirty="0" smtClean="0"/>
              <a:t>Mantenimiento Diciembre 2013- Enero 2014</a:t>
            </a:r>
            <a:endParaRPr lang="es-MX" b="1" dirty="0"/>
          </a:p>
        </p:txBody>
      </p:sp>
      <p:graphicFrame>
        <p:nvGraphicFramePr>
          <p:cNvPr id="8" name="7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060020651"/>
              </p:ext>
            </p:extLst>
          </p:nvPr>
        </p:nvGraphicFramePr>
        <p:xfrm>
          <a:off x="5004048" y="4714884"/>
          <a:ext cx="3925640" cy="1584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73615"/>
                <a:gridCol w="1952025"/>
              </a:tblGrid>
              <a:tr h="285532">
                <a:tc>
                  <a:txBody>
                    <a:bodyPr/>
                    <a:lstStyle/>
                    <a:p>
                      <a:pPr algn="ctr"/>
                      <a:r>
                        <a:rPr lang="es-ES" sz="1600" b="1" u="sng" dirty="0" smtClean="0">
                          <a:solidFill>
                            <a:schemeClr val="tx1"/>
                          </a:solidFill>
                          <a:hlinkClick r:id="" action="ppaction://hlinkpres?slideindex=1&amp;slidetitle="/>
                        </a:rPr>
                        <a:t>Diciembre-</a:t>
                      </a:r>
                      <a:r>
                        <a:rPr lang="es-ES" sz="1600" b="1" u="sng" baseline="0" dirty="0" smtClean="0">
                          <a:solidFill>
                            <a:schemeClr val="tx1"/>
                          </a:solidFill>
                          <a:hlinkClick r:id="" action="ppaction://hlinkpres?slideindex=1&amp;slidetitle="/>
                        </a:rPr>
                        <a:t> 2013</a:t>
                      </a:r>
                      <a:endParaRPr lang="es-MX" sz="1600" b="1" u="sng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>
                          <a:solidFill>
                            <a:schemeClr val="tx1"/>
                          </a:solidFill>
                        </a:rPr>
                        <a:t>Enero 2014</a:t>
                      </a:r>
                      <a:endParaRPr lang="es-MX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386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/>
                        <a:t>42</a:t>
                      </a:r>
                      <a:endParaRPr lang="es-MX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/>
                        <a:t>41</a:t>
                      </a:r>
                      <a:endParaRPr lang="es-MX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386">
                <a:tc>
                  <a:txBody>
                    <a:bodyPr/>
                    <a:lstStyle/>
                    <a:p>
                      <a:pPr algn="ctr"/>
                      <a:r>
                        <a:rPr lang="es-MX" sz="1600" b="1" dirty="0" smtClean="0"/>
                        <a:t>Faltas</a:t>
                      </a:r>
                    </a:p>
                    <a:p>
                      <a:pPr algn="ctr"/>
                      <a:r>
                        <a:rPr lang="es-MX" sz="1600" b="1" dirty="0" smtClean="0"/>
                        <a:t>Enero-2013</a:t>
                      </a:r>
                      <a:r>
                        <a:rPr lang="es-MX" sz="1600" b="1" baseline="0" dirty="0" smtClean="0"/>
                        <a:t> Dic-2013</a:t>
                      </a:r>
                      <a:endParaRPr lang="es-MX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b="1" dirty="0" smtClean="0"/>
                        <a:t>Faltas</a:t>
                      </a:r>
                    </a:p>
                    <a:p>
                      <a:pPr algn="ctr"/>
                      <a:r>
                        <a:rPr lang="es-MX" sz="1600" b="1" dirty="0" smtClean="0"/>
                        <a:t>Enero- 2014</a:t>
                      </a:r>
                      <a:endParaRPr lang="es-MX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386">
                <a:tc>
                  <a:txBody>
                    <a:bodyPr/>
                    <a:lstStyle/>
                    <a:p>
                      <a:pPr algn="ctr"/>
                      <a:r>
                        <a:rPr lang="es-MX" sz="1600" b="1" dirty="0" smtClean="0"/>
                        <a:t>13</a:t>
                      </a:r>
                      <a:endParaRPr lang="es-MX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b="1" dirty="0" smtClean="0"/>
                        <a:t>0</a:t>
                      </a:r>
                      <a:endParaRPr lang="es-MX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6" name="15 Imagen" descr="LOGO JUAREZ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1440" y="6143644"/>
            <a:ext cx="714380" cy="621511"/>
          </a:xfrm>
          <a:prstGeom prst="rect">
            <a:avLst/>
          </a:prstGeom>
        </p:spPr>
      </p:pic>
      <p:sp>
        <p:nvSpPr>
          <p:cNvPr id="17" name="16 Rectángulo"/>
          <p:cNvSpPr/>
          <p:nvPr/>
        </p:nvSpPr>
        <p:spPr>
          <a:xfrm>
            <a:off x="-285784" y="6429396"/>
            <a:ext cx="242889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400" b="1" dirty="0" smtClean="0">
                <a:solidFill>
                  <a:srgbClr val="002060"/>
                </a:solidFill>
              </a:rPr>
              <a:t>Juárez </a:t>
            </a:r>
            <a:r>
              <a:rPr lang="es-ES" sz="2400" b="1" dirty="0" smtClean="0">
                <a:solidFill>
                  <a:srgbClr val="002060"/>
                </a:solidFill>
                <a:latin typeface="Brush Script MT" pitchFamily="66" charset="0"/>
              </a:rPr>
              <a:t>Cambia</a:t>
            </a:r>
            <a:endParaRPr lang="es-MX" sz="2400" dirty="0">
              <a:solidFill>
                <a:srgbClr val="002060"/>
              </a:solidFill>
            </a:endParaRPr>
          </a:p>
        </p:txBody>
      </p:sp>
      <p:pic>
        <p:nvPicPr>
          <p:cNvPr id="18" name="0 Imagen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658816" y="0"/>
            <a:ext cx="1485184" cy="1413988"/>
          </a:xfrm>
          <a:prstGeom prst="rect">
            <a:avLst/>
          </a:prstGeom>
        </p:spPr>
      </p:pic>
      <p:sp>
        <p:nvSpPr>
          <p:cNvPr id="19" name="18 Rectángulo"/>
          <p:cNvSpPr/>
          <p:nvPr/>
        </p:nvSpPr>
        <p:spPr>
          <a:xfrm>
            <a:off x="357158" y="285728"/>
            <a:ext cx="5180009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3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Reporte de Recursos humano</a:t>
            </a:r>
            <a:endParaRPr lang="es-ES" sz="3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  <p:sp>
        <p:nvSpPr>
          <p:cNvPr id="20" name="19 Rectángulo"/>
          <p:cNvSpPr/>
          <p:nvPr/>
        </p:nvSpPr>
        <p:spPr>
          <a:xfrm>
            <a:off x="184014" y="827420"/>
            <a:ext cx="3171446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342900" indent="-342900" algn="ctr">
              <a:buFont typeface="Wingdings" pitchFamily="2" charset="2"/>
              <a:buChar char="ü"/>
            </a:pPr>
            <a:r>
              <a:rPr lang="es-ES" b="1" u="sng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</a:rPr>
              <a:t>Acciones  del mes de Enero </a:t>
            </a:r>
            <a:endParaRPr lang="es-ES" b="1" u="sng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LOGO JUAREZ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2910" y="6236489"/>
            <a:ext cx="714380" cy="621511"/>
          </a:xfrm>
          <a:prstGeom prst="rect">
            <a:avLst/>
          </a:prstGeom>
        </p:spPr>
      </p:pic>
      <p:sp>
        <p:nvSpPr>
          <p:cNvPr id="5" name="4 Rectángulo"/>
          <p:cNvSpPr/>
          <p:nvPr/>
        </p:nvSpPr>
        <p:spPr>
          <a:xfrm>
            <a:off x="-285784" y="6429396"/>
            <a:ext cx="242889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400" b="1" dirty="0" smtClean="0">
                <a:solidFill>
                  <a:srgbClr val="002060"/>
                </a:solidFill>
              </a:rPr>
              <a:t>Juárez </a:t>
            </a:r>
            <a:r>
              <a:rPr lang="es-ES" sz="2400" b="1" dirty="0" smtClean="0">
                <a:solidFill>
                  <a:srgbClr val="002060"/>
                </a:solidFill>
                <a:latin typeface="Brush Script MT" pitchFamily="66" charset="0"/>
              </a:rPr>
              <a:t>Cambia</a:t>
            </a:r>
            <a:endParaRPr lang="es-MX" sz="2400" dirty="0">
              <a:solidFill>
                <a:srgbClr val="002060"/>
              </a:solidFill>
            </a:endParaRPr>
          </a:p>
        </p:txBody>
      </p:sp>
      <p:pic>
        <p:nvPicPr>
          <p:cNvPr id="6" name="0 Imagen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658816" y="0"/>
            <a:ext cx="1485184" cy="1413988"/>
          </a:xfrm>
          <a:prstGeom prst="rect">
            <a:avLst/>
          </a:prstGeom>
        </p:spPr>
      </p:pic>
      <p:sp>
        <p:nvSpPr>
          <p:cNvPr id="7" name="6 Rectángulo"/>
          <p:cNvSpPr/>
          <p:nvPr/>
        </p:nvSpPr>
        <p:spPr>
          <a:xfrm>
            <a:off x="0" y="285728"/>
            <a:ext cx="5180009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3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Reporte de Recursos humano</a:t>
            </a:r>
            <a:endParaRPr lang="es-ES" sz="3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184014" y="827420"/>
            <a:ext cx="3171446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342900" indent="-342900" algn="ctr">
              <a:buFont typeface="Wingdings" pitchFamily="2" charset="2"/>
              <a:buChar char="ü"/>
            </a:pPr>
            <a:r>
              <a:rPr lang="es-ES" b="1" u="sng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</a:rPr>
              <a:t>Acciones  del mes de Enero </a:t>
            </a:r>
            <a:endParaRPr lang="es-ES" b="1" u="sng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9" name="6 CuadroTexto"/>
          <p:cNvSpPr txBox="1">
            <a:spLocks noChangeArrowheads="1"/>
          </p:cNvSpPr>
          <p:nvPr/>
        </p:nvSpPr>
        <p:spPr bwMode="auto">
          <a:xfrm>
            <a:off x="928662" y="1285860"/>
            <a:ext cx="363695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b="1" dirty="0" smtClean="0"/>
              <a:t>Limpia Diciembre 2013- Enero- 2014</a:t>
            </a:r>
            <a:endParaRPr lang="es-MX" b="1" dirty="0"/>
          </a:p>
        </p:txBody>
      </p:sp>
      <p:sp>
        <p:nvSpPr>
          <p:cNvPr id="10" name="4 CuadroTexto"/>
          <p:cNvSpPr txBox="1">
            <a:spLocks noChangeArrowheads="1"/>
          </p:cNvSpPr>
          <p:nvPr/>
        </p:nvSpPr>
        <p:spPr bwMode="auto">
          <a:xfrm>
            <a:off x="0" y="4643446"/>
            <a:ext cx="8786813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buFont typeface="Wingdings" pitchFamily="2" charset="2"/>
              <a:buChar char="ü"/>
            </a:pPr>
            <a:r>
              <a:rPr lang="es-ES" sz="1600" b="1" dirty="0" smtClean="0"/>
              <a:t>Con un total de empleados activos 88 , </a:t>
            </a:r>
          </a:p>
          <a:p>
            <a:pPr algn="just"/>
            <a:r>
              <a:rPr lang="es-ES" sz="1600" b="1" dirty="0" smtClean="0"/>
              <a:t>se </a:t>
            </a:r>
            <a:r>
              <a:rPr lang="es-ES" sz="1600" b="1" dirty="0"/>
              <a:t>han realizado 7</a:t>
            </a:r>
            <a:r>
              <a:rPr lang="es-ES" sz="1600" b="1" dirty="0" smtClean="0"/>
              <a:t> </a:t>
            </a:r>
            <a:r>
              <a:rPr lang="es-ES" sz="1600" b="1" dirty="0"/>
              <a:t>bajas, 0</a:t>
            </a:r>
            <a:r>
              <a:rPr lang="es-ES" sz="1600" b="1" dirty="0" smtClean="0"/>
              <a:t> </a:t>
            </a:r>
            <a:r>
              <a:rPr lang="es-ES" sz="1600" b="1" dirty="0"/>
              <a:t>cambios y </a:t>
            </a:r>
            <a:r>
              <a:rPr lang="es-ES" sz="1600" b="1" dirty="0" smtClean="0"/>
              <a:t>0 altas</a:t>
            </a:r>
          </a:p>
          <a:p>
            <a:pPr algn="just"/>
            <a:r>
              <a:rPr lang="es-ES" sz="1600" b="1" dirty="0" smtClean="0"/>
              <a:t> </a:t>
            </a:r>
            <a:r>
              <a:rPr lang="es-ES" sz="1600" b="1" dirty="0"/>
              <a:t>a la fecha </a:t>
            </a:r>
            <a:r>
              <a:rPr lang="es-ES" sz="1600" b="1" dirty="0" smtClean="0"/>
              <a:t>de los cuales 1 con  incapacidades</a:t>
            </a:r>
          </a:p>
          <a:p>
            <a:pPr algn="just"/>
            <a:r>
              <a:rPr lang="es-ES" sz="1600" b="1" dirty="0" smtClean="0"/>
              <a:t> por causas permanentes.</a:t>
            </a:r>
            <a:endParaRPr lang="es-MX" sz="1600" b="1" dirty="0"/>
          </a:p>
        </p:txBody>
      </p:sp>
      <p:graphicFrame>
        <p:nvGraphicFramePr>
          <p:cNvPr id="11" name="5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865104596"/>
              </p:ext>
            </p:extLst>
          </p:nvPr>
        </p:nvGraphicFramePr>
        <p:xfrm>
          <a:off x="214313" y="1714500"/>
          <a:ext cx="4746625" cy="2768600"/>
        </p:xfrm>
        <a:graphic>
          <a:graphicData uri="http://schemas.openxmlformats.org/presentationml/2006/ole">
            <p:oleObj spid="_x0000_s3080" name="Hoja de cálculo" r:id="rId5" imgW="4181384" imgH="2819456" progId="Excel.Sheet.8">
              <p:embed/>
            </p:oleObj>
          </a:graphicData>
        </a:graphic>
      </p:graphicFrame>
      <p:graphicFrame>
        <p:nvGraphicFramePr>
          <p:cNvPr id="12" name="1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797586514"/>
              </p:ext>
            </p:extLst>
          </p:nvPr>
        </p:nvGraphicFramePr>
        <p:xfrm>
          <a:off x="5000628" y="1785926"/>
          <a:ext cx="3929060" cy="2368118"/>
        </p:xfrm>
        <a:graphic>
          <a:graphicData uri="http://schemas.openxmlformats.org/drawingml/2006/table">
            <a:tbl>
              <a:tblPr/>
              <a:tblGrid>
                <a:gridCol w="2378116"/>
                <a:gridCol w="1550944"/>
              </a:tblGrid>
              <a:tr h="3571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4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Área </a:t>
                      </a:r>
                      <a:endParaRPr lang="es-MX" sz="14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4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No. de empleados </a:t>
                      </a:r>
                      <a:endParaRPr lang="es-MX" sz="14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3571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400" b="1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Personal</a:t>
                      </a:r>
                      <a:r>
                        <a:rPr lang="es-ES" sz="1400" b="1" baseline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Operativo</a:t>
                      </a:r>
                      <a:endParaRPr lang="es-MX" sz="14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4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90</a:t>
                      </a:r>
                      <a:endParaRPr lang="es-MX" sz="14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</a:tr>
              <a:tr h="3571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4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Administración </a:t>
                      </a:r>
                      <a:endParaRPr lang="es-MX" sz="14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4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4</a:t>
                      </a:r>
                      <a:endParaRPr lang="es-MX" sz="14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</a:tr>
              <a:tr h="3571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4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Incapacitados </a:t>
                      </a:r>
                      <a:endParaRPr lang="es-MX" sz="14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400" b="1" i="0" u="none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  <a:endParaRPr lang="es-MX" sz="1400" b="1" i="0" u="none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</a:tr>
              <a:tr h="3571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4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Bajas</a:t>
                      </a:r>
                      <a:endParaRPr lang="es-MX" sz="14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4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 </a:t>
                      </a:r>
                      <a:endParaRPr lang="es-MX" sz="14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</a:tr>
              <a:tr h="357190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Total de empleados </a:t>
                      </a:r>
                      <a:endParaRPr lang="es-MX" sz="1400" b="1" dirty="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" name="1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101805443"/>
              </p:ext>
            </p:extLst>
          </p:nvPr>
        </p:nvGraphicFramePr>
        <p:xfrm>
          <a:off x="5004048" y="4714884"/>
          <a:ext cx="3925640" cy="146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62820"/>
                <a:gridCol w="1962820"/>
              </a:tblGrid>
              <a:tr h="285532">
                <a:tc>
                  <a:txBody>
                    <a:bodyPr/>
                    <a:lstStyle/>
                    <a:p>
                      <a:pPr algn="ctr"/>
                      <a:r>
                        <a:rPr lang="es-ES" sz="1600" baseline="0" dirty="0" smtClean="0">
                          <a:solidFill>
                            <a:schemeClr val="tx1"/>
                          </a:solidFill>
                        </a:rPr>
                        <a:t>Diciembre-2013</a:t>
                      </a:r>
                      <a:endParaRPr lang="es-MX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>
                          <a:solidFill>
                            <a:schemeClr val="tx1"/>
                          </a:solidFill>
                        </a:rPr>
                        <a:t>Enero-2014</a:t>
                      </a:r>
                      <a:endParaRPr lang="es-MX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386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>
                          <a:latin typeface="Arial" pitchFamily="34" charset="0"/>
                          <a:cs typeface="Arial" pitchFamily="34" charset="0"/>
                        </a:rPr>
                        <a:t>95</a:t>
                      </a:r>
                      <a:endParaRPr lang="es-MX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>
                          <a:latin typeface="Arial" pitchFamily="34" charset="0"/>
                          <a:cs typeface="Arial" pitchFamily="34" charset="0"/>
                        </a:rPr>
                        <a:t>88</a:t>
                      </a:r>
                      <a:endParaRPr lang="es-MX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386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>
                          <a:latin typeface="Arial" pitchFamily="34" charset="0"/>
                          <a:cs typeface="Arial" pitchFamily="34" charset="0"/>
                        </a:rPr>
                        <a:t>Faltas</a:t>
                      </a:r>
                    </a:p>
                    <a:p>
                      <a:pPr algn="ctr"/>
                      <a:r>
                        <a:rPr lang="es-MX" sz="1400" dirty="0" smtClean="0">
                          <a:latin typeface="Arial" pitchFamily="34" charset="0"/>
                          <a:cs typeface="Arial" pitchFamily="34" charset="0"/>
                        </a:rPr>
                        <a:t>Enero-2013</a:t>
                      </a:r>
                      <a:r>
                        <a:rPr lang="es-MX" sz="1400" baseline="0" dirty="0" smtClean="0">
                          <a:latin typeface="Arial" pitchFamily="34" charset="0"/>
                          <a:cs typeface="Arial" pitchFamily="34" charset="0"/>
                        </a:rPr>
                        <a:t> Dic-2013</a:t>
                      </a:r>
                      <a:endParaRPr lang="es-MX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>
                          <a:latin typeface="Arial" pitchFamily="34" charset="0"/>
                          <a:cs typeface="Arial" pitchFamily="34" charset="0"/>
                        </a:rPr>
                        <a:t>Faltas</a:t>
                      </a:r>
                    </a:p>
                    <a:p>
                      <a:pPr algn="ctr"/>
                      <a:r>
                        <a:rPr lang="es-MX" sz="1400" dirty="0" smtClean="0">
                          <a:latin typeface="Arial" pitchFamily="34" charset="0"/>
                          <a:cs typeface="Arial" pitchFamily="34" charset="0"/>
                        </a:rPr>
                        <a:t>Enero-2014</a:t>
                      </a:r>
                      <a:endParaRPr lang="es-MX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386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>
                          <a:latin typeface="Arial" pitchFamily="34" charset="0"/>
                          <a:cs typeface="Arial" pitchFamily="34" charset="0"/>
                        </a:rPr>
                        <a:t>30</a:t>
                      </a:r>
                      <a:endParaRPr lang="es-MX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es-MX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LOGO JUAREZ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440" y="6143644"/>
            <a:ext cx="714380" cy="621511"/>
          </a:xfrm>
          <a:prstGeom prst="rect">
            <a:avLst/>
          </a:prstGeom>
        </p:spPr>
      </p:pic>
      <p:sp>
        <p:nvSpPr>
          <p:cNvPr id="5" name="4 Rectángulo"/>
          <p:cNvSpPr/>
          <p:nvPr/>
        </p:nvSpPr>
        <p:spPr>
          <a:xfrm>
            <a:off x="-285784" y="6429396"/>
            <a:ext cx="242889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400" b="1" dirty="0" smtClean="0">
                <a:solidFill>
                  <a:srgbClr val="002060"/>
                </a:solidFill>
              </a:rPr>
              <a:t>Juárez </a:t>
            </a:r>
            <a:r>
              <a:rPr lang="es-ES" sz="2400" b="1" dirty="0" smtClean="0">
                <a:solidFill>
                  <a:srgbClr val="002060"/>
                </a:solidFill>
                <a:latin typeface="Brush Script MT" pitchFamily="66" charset="0"/>
              </a:rPr>
              <a:t>Cambia</a:t>
            </a:r>
            <a:endParaRPr lang="es-MX" sz="2400" dirty="0">
              <a:solidFill>
                <a:srgbClr val="002060"/>
              </a:solidFill>
            </a:endParaRPr>
          </a:p>
        </p:txBody>
      </p:sp>
      <p:pic>
        <p:nvPicPr>
          <p:cNvPr id="6" name="0 Imagen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658816" y="0"/>
            <a:ext cx="1485184" cy="1413988"/>
          </a:xfrm>
          <a:prstGeom prst="rect">
            <a:avLst/>
          </a:prstGeom>
        </p:spPr>
      </p:pic>
      <p:sp>
        <p:nvSpPr>
          <p:cNvPr id="7" name="6 Rectángulo"/>
          <p:cNvSpPr/>
          <p:nvPr/>
        </p:nvSpPr>
        <p:spPr>
          <a:xfrm>
            <a:off x="0" y="285728"/>
            <a:ext cx="5180009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3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Reporte de Recursos humano</a:t>
            </a:r>
            <a:endParaRPr lang="es-ES" sz="3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184014" y="827420"/>
            <a:ext cx="3171446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342900" indent="-342900" algn="ctr">
              <a:buFont typeface="Wingdings" pitchFamily="2" charset="2"/>
              <a:buChar char="ü"/>
            </a:pPr>
            <a:r>
              <a:rPr lang="es-ES" b="1" u="sng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</a:rPr>
              <a:t>Acciones  del mes de Enero </a:t>
            </a:r>
            <a:endParaRPr lang="es-ES" b="1" u="sng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9" name="6 CuadroTexto"/>
          <p:cNvSpPr txBox="1">
            <a:spLocks noChangeArrowheads="1"/>
          </p:cNvSpPr>
          <p:nvPr/>
        </p:nvSpPr>
        <p:spPr bwMode="auto">
          <a:xfrm>
            <a:off x="924649" y="1285875"/>
            <a:ext cx="406951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b="1" dirty="0" smtClean="0"/>
              <a:t>Alumbrado Diciembre 2013- Enero- 2014</a:t>
            </a:r>
            <a:endParaRPr lang="es-MX" b="1" dirty="0"/>
          </a:p>
        </p:txBody>
      </p:sp>
      <p:sp>
        <p:nvSpPr>
          <p:cNvPr id="11" name="4 CuadroTexto"/>
          <p:cNvSpPr txBox="1">
            <a:spLocks noChangeArrowheads="1"/>
          </p:cNvSpPr>
          <p:nvPr/>
        </p:nvSpPr>
        <p:spPr bwMode="auto">
          <a:xfrm>
            <a:off x="0" y="4714884"/>
            <a:ext cx="878681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buFont typeface="Wingdings" pitchFamily="2" charset="2"/>
              <a:buChar char="ü"/>
            </a:pPr>
            <a:r>
              <a:rPr lang="es-ES" sz="1600" b="1" dirty="0" smtClean="0">
                <a:latin typeface="Arial" pitchFamily="34" charset="0"/>
                <a:cs typeface="Arial" pitchFamily="34" charset="0"/>
              </a:rPr>
              <a:t>Con un total de empleados activos 21,</a:t>
            </a:r>
          </a:p>
          <a:p>
            <a:pPr algn="just"/>
            <a:r>
              <a:rPr lang="es-ES" sz="1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1600" b="1" dirty="0">
                <a:latin typeface="Arial" pitchFamily="34" charset="0"/>
                <a:cs typeface="Arial" pitchFamily="34" charset="0"/>
              </a:rPr>
              <a:t>se han </a:t>
            </a:r>
            <a:r>
              <a:rPr lang="es-ES" sz="1600" b="1" dirty="0" smtClean="0">
                <a:latin typeface="Arial" pitchFamily="34" charset="0"/>
                <a:cs typeface="Arial" pitchFamily="34" charset="0"/>
              </a:rPr>
              <a:t>realizado 0 </a:t>
            </a:r>
            <a:r>
              <a:rPr lang="es-ES" sz="1600" b="1" dirty="0">
                <a:latin typeface="Arial" pitchFamily="34" charset="0"/>
                <a:cs typeface="Arial" pitchFamily="34" charset="0"/>
              </a:rPr>
              <a:t>bajas, 0</a:t>
            </a:r>
            <a:r>
              <a:rPr lang="es-ES" sz="1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1600" b="1" dirty="0">
                <a:latin typeface="Arial" pitchFamily="34" charset="0"/>
                <a:cs typeface="Arial" pitchFamily="34" charset="0"/>
              </a:rPr>
              <a:t>cambios y </a:t>
            </a:r>
            <a:r>
              <a:rPr lang="es-ES" sz="1600" b="1" dirty="0" smtClean="0">
                <a:latin typeface="Arial" pitchFamily="34" charset="0"/>
                <a:cs typeface="Arial" pitchFamily="34" charset="0"/>
              </a:rPr>
              <a:t>0  </a:t>
            </a:r>
            <a:r>
              <a:rPr lang="es-ES" sz="1600" b="1" dirty="0">
                <a:latin typeface="Arial" pitchFamily="34" charset="0"/>
                <a:cs typeface="Arial" pitchFamily="34" charset="0"/>
              </a:rPr>
              <a:t>altas .</a:t>
            </a:r>
            <a:endParaRPr lang="es-MX" sz="16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2" name="5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1755738"/>
              </p:ext>
            </p:extLst>
          </p:nvPr>
        </p:nvGraphicFramePr>
        <p:xfrm>
          <a:off x="214313" y="1714500"/>
          <a:ext cx="4746625" cy="2767013"/>
        </p:xfrm>
        <a:graphic>
          <a:graphicData uri="http://schemas.openxmlformats.org/presentationml/2006/ole">
            <p:oleObj spid="_x0000_s4104" name="Hoja de cálculo" r:id="rId5" imgW="4181384" imgH="2819456" progId="Excel.Sheet.8">
              <p:embed/>
            </p:oleObj>
          </a:graphicData>
        </a:graphic>
      </p:graphicFrame>
      <p:graphicFrame>
        <p:nvGraphicFramePr>
          <p:cNvPr id="13" name="1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881507910"/>
              </p:ext>
            </p:extLst>
          </p:nvPr>
        </p:nvGraphicFramePr>
        <p:xfrm>
          <a:off x="5000628" y="1785926"/>
          <a:ext cx="3929060" cy="2857520"/>
        </p:xfrm>
        <a:graphic>
          <a:graphicData uri="http://schemas.openxmlformats.org/drawingml/2006/table">
            <a:tbl>
              <a:tblPr/>
              <a:tblGrid>
                <a:gridCol w="2378116"/>
                <a:gridCol w="1550944"/>
              </a:tblGrid>
              <a:tr h="3571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400" b="1" dirty="0">
                          <a:latin typeface="Calibri"/>
                          <a:ea typeface="Times New Roman"/>
                          <a:cs typeface="Times New Roman"/>
                        </a:rPr>
                        <a:t>Área </a:t>
                      </a:r>
                      <a:endParaRPr lang="es-MX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400" b="1" dirty="0">
                          <a:latin typeface="Calibri"/>
                          <a:ea typeface="Times New Roman"/>
                          <a:cs typeface="Times New Roman"/>
                        </a:rPr>
                        <a:t>No. de empleados </a:t>
                      </a:r>
                      <a:endParaRPr lang="es-MX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3571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4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Personal</a:t>
                      </a:r>
                      <a:r>
                        <a:rPr lang="es-MX" sz="1400" b="1" baseline="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Operativo</a:t>
                      </a:r>
                      <a:endParaRPr lang="es-MX" sz="14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4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17</a:t>
                      </a:r>
                      <a:endParaRPr lang="es-MX" sz="14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</a:tr>
              <a:tr h="3571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4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Administración</a:t>
                      </a:r>
                      <a:endParaRPr lang="es-MX" sz="14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4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</a:t>
                      </a:r>
                      <a:endParaRPr lang="es-MX" sz="14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</a:tr>
              <a:tr h="3571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4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Incapacitados</a:t>
                      </a:r>
                      <a:endParaRPr lang="es-MX" sz="14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4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</a:t>
                      </a:r>
                      <a:endParaRPr lang="es-MX" sz="14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</a:tr>
              <a:tr h="3571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4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Bajas</a:t>
                      </a:r>
                      <a:endParaRPr lang="es-MX" sz="14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4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</a:t>
                      </a:r>
                      <a:endParaRPr lang="es-MX" sz="14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</a:tr>
              <a:tr h="3571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4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Cambios</a:t>
                      </a:r>
                      <a:endParaRPr lang="es-MX" sz="14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4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</a:t>
                      </a:r>
                      <a:endParaRPr lang="es-MX" sz="14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</a:tr>
              <a:tr h="3571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4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endParaRPr lang="es-MX" sz="14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MX" sz="1400" b="1" u="sng" dirty="0">
                        <a:solidFill>
                          <a:srgbClr val="FF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</a:tr>
              <a:tr h="357190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Total de empleados </a:t>
                      </a:r>
                      <a:endParaRPr lang="es-MX" sz="1400" b="1" dirty="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21</a:t>
                      </a:r>
                      <a:endParaRPr lang="es-MX" sz="1400" b="1" dirty="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" name="1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622996002"/>
              </p:ext>
            </p:extLst>
          </p:nvPr>
        </p:nvGraphicFramePr>
        <p:xfrm>
          <a:off x="5004048" y="4702657"/>
          <a:ext cx="3925640" cy="1584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62820"/>
                <a:gridCol w="1962820"/>
              </a:tblGrid>
              <a:tr h="285532"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>
                          <a:solidFill>
                            <a:schemeClr val="tx1"/>
                          </a:solidFill>
                        </a:rPr>
                        <a:t>Diciembre-2013</a:t>
                      </a:r>
                      <a:endParaRPr lang="es-MX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>
                          <a:solidFill>
                            <a:schemeClr val="tx1"/>
                          </a:solidFill>
                        </a:rPr>
                        <a:t>Enero- 2014</a:t>
                      </a:r>
                      <a:endParaRPr lang="es-MX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3052">
                <a:tc>
                  <a:txBody>
                    <a:bodyPr/>
                    <a:lstStyle/>
                    <a:p>
                      <a:pPr algn="ctr"/>
                      <a:r>
                        <a:rPr lang="es-ES" sz="1600" b="1" dirty="0" smtClean="0"/>
                        <a:t>21</a:t>
                      </a:r>
                      <a:endParaRPr lang="es-MX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b="1" dirty="0" smtClean="0"/>
                        <a:t>21</a:t>
                      </a:r>
                      <a:endParaRPr lang="es-MX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3052">
                <a:tc>
                  <a:txBody>
                    <a:bodyPr/>
                    <a:lstStyle/>
                    <a:p>
                      <a:pPr algn="ctr"/>
                      <a:r>
                        <a:rPr lang="es-MX" sz="1600" b="1" dirty="0" smtClean="0"/>
                        <a:t>Faltas</a:t>
                      </a:r>
                    </a:p>
                    <a:p>
                      <a:pPr algn="ctr"/>
                      <a:r>
                        <a:rPr lang="es-MX" sz="1600" b="1" dirty="0" smtClean="0"/>
                        <a:t>Enero-2013 Dic-2013</a:t>
                      </a:r>
                      <a:endParaRPr lang="es-MX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b="1" dirty="0" smtClean="0"/>
                        <a:t>Faltas</a:t>
                      </a:r>
                    </a:p>
                    <a:p>
                      <a:pPr algn="ctr"/>
                      <a:r>
                        <a:rPr lang="es-MX" sz="1600" b="1" dirty="0" smtClean="0"/>
                        <a:t>Enero-2014</a:t>
                      </a:r>
                      <a:endParaRPr lang="es-MX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3052">
                <a:tc>
                  <a:txBody>
                    <a:bodyPr/>
                    <a:lstStyle/>
                    <a:p>
                      <a:pPr algn="ctr"/>
                      <a:r>
                        <a:rPr lang="es-MX" sz="1600" b="1" dirty="0" smtClean="0"/>
                        <a:t>4</a:t>
                      </a:r>
                      <a:endParaRPr lang="es-MX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b="1" dirty="0" smtClean="0"/>
                        <a:t>0</a:t>
                      </a:r>
                      <a:endParaRPr lang="es-MX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6" name="6 CuadroTexto"/>
          <p:cNvSpPr txBox="1">
            <a:spLocks noChangeArrowheads="1"/>
          </p:cNvSpPr>
          <p:nvPr/>
        </p:nvSpPr>
        <p:spPr bwMode="auto">
          <a:xfrm>
            <a:off x="1857356" y="-22421"/>
            <a:ext cx="4769254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buFont typeface="Wingdings" pitchFamily="2" charset="2"/>
              <a:buChar char="ü"/>
            </a:pPr>
            <a:r>
              <a:rPr lang="es-ES" sz="2000" b="1" dirty="0">
                <a:latin typeface="Arial" pitchFamily="34" charset="0"/>
                <a:cs typeface="Arial" pitchFamily="34" charset="0"/>
              </a:rPr>
              <a:t>Estatus de Recursos </a:t>
            </a:r>
            <a:r>
              <a:rPr lang="es-ES" sz="2000" b="1" dirty="0" smtClean="0">
                <a:latin typeface="Arial" pitchFamily="34" charset="0"/>
                <a:cs typeface="Arial" pitchFamily="34" charset="0"/>
              </a:rPr>
              <a:t>Humanos </a:t>
            </a:r>
          </a:p>
          <a:p>
            <a:pPr algn="ctr"/>
            <a:r>
              <a:rPr lang="es-ES" sz="2000" b="1" dirty="0" smtClean="0">
                <a:latin typeface="Arial" pitchFamily="34" charset="0"/>
                <a:cs typeface="Arial" pitchFamily="34" charset="0"/>
              </a:rPr>
              <a:t>Dirección de Limpia</a:t>
            </a:r>
          </a:p>
          <a:p>
            <a:pPr algn="ctr"/>
            <a:r>
              <a:rPr lang="es-ES" sz="2000" b="1" dirty="0" smtClean="0">
                <a:latin typeface="Arial" pitchFamily="34" charset="0"/>
                <a:cs typeface="Arial" pitchFamily="34" charset="0"/>
              </a:rPr>
              <a:t> Grafica Enero 2013- Diceimbre-2013 </a:t>
            </a:r>
            <a:endParaRPr lang="es-MX" sz="20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Picture 3" descr="189155_478928275485360_1878602061_n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73096" y="27272"/>
            <a:ext cx="1043640" cy="9162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" name="1 Gráfico"/>
          <p:cNvGraphicFramePr/>
          <p:nvPr>
            <p:extLst>
              <p:ext uri="{D42A27DB-BD31-4B8C-83A1-F6EECF244321}">
                <p14:modId xmlns:p14="http://schemas.microsoft.com/office/powerpoint/2010/main" xmlns="" val="3364458527"/>
              </p:ext>
            </p:extLst>
          </p:nvPr>
        </p:nvGraphicFramePr>
        <p:xfrm>
          <a:off x="0" y="1785926"/>
          <a:ext cx="9144000" cy="47149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6" name="5 Imagen" descr="LOGO JUAREZ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1440" y="6143644"/>
            <a:ext cx="714380" cy="621511"/>
          </a:xfrm>
          <a:prstGeom prst="rect">
            <a:avLst/>
          </a:prstGeom>
        </p:spPr>
      </p:pic>
      <p:sp>
        <p:nvSpPr>
          <p:cNvPr id="7" name="6 Rectángulo"/>
          <p:cNvSpPr/>
          <p:nvPr/>
        </p:nvSpPr>
        <p:spPr>
          <a:xfrm>
            <a:off x="-285784" y="6429396"/>
            <a:ext cx="242889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400" b="1" dirty="0" smtClean="0">
                <a:solidFill>
                  <a:srgbClr val="002060"/>
                </a:solidFill>
              </a:rPr>
              <a:t>Juárez </a:t>
            </a:r>
            <a:r>
              <a:rPr lang="es-ES" sz="2400" b="1" dirty="0" smtClean="0">
                <a:solidFill>
                  <a:srgbClr val="002060"/>
                </a:solidFill>
                <a:latin typeface="Brush Script MT" pitchFamily="66" charset="0"/>
              </a:rPr>
              <a:t>Cambia</a:t>
            </a:r>
            <a:endParaRPr lang="es-MX" sz="2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1143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915342676"/>
              </p:ext>
            </p:extLst>
          </p:nvPr>
        </p:nvGraphicFramePr>
        <p:xfrm>
          <a:off x="1907704" y="1042936"/>
          <a:ext cx="6543196" cy="5411465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1507317"/>
                <a:gridCol w="1507317"/>
                <a:gridCol w="1306342"/>
                <a:gridCol w="1105366"/>
                <a:gridCol w="1116854"/>
              </a:tblGrid>
              <a:tr h="40901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400" b="1" dirty="0" smtClean="0">
                          <a:latin typeface="Arial" pitchFamily="34" charset="0"/>
                          <a:cs typeface="Arial" pitchFamily="34" charset="0"/>
                        </a:rPr>
                        <a:t>MES</a:t>
                      </a:r>
                      <a:endParaRPr lang="es-MX" sz="14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 b="1" dirty="0" smtClean="0">
                          <a:latin typeface="Arial" pitchFamily="34" charset="0"/>
                          <a:cs typeface="Arial" pitchFamily="34" charset="0"/>
                        </a:rPr>
                        <a:t>EMPLEADOS</a:t>
                      </a:r>
                      <a:endParaRPr lang="es-MX" sz="12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400" b="1" dirty="0" smtClean="0">
                          <a:latin typeface="Arial" pitchFamily="34" charset="0"/>
                          <a:cs typeface="Arial" pitchFamily="34" charset="0"/>
                        </a:rPr>
                        <a:t>ALTAS</a:t>
                      </a:r>
                      <a:endParaRPr lang="es-MX" sz="14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 b="1" dirty="0" smtClean="0">
                          <a:latin typeface="Arial" pitchFamily="34" charset="0"/>
                          <a:cs typeface="Arial" pitchFamily="34" charset="0"/>
                        </a:rPr>
                        <a:t>CAMBIOS</a:t>
                      </a:r>
                      <a:endParaRPr lang="es-MX" sz="12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400" b="1" dirty="0" smtClean="0">
                          <a:latin typeface="Arial" pitchFamily="34" charset="0"/>
                          <a:cs typeface="Arial" pitchFamily="34" charset="0"/>
                        </a:rPr>
                        <a:t>BAJAS</a:t>
                      </a:r>
                      <a:endParaRPr lang="es-MX" sz="14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/>
                </a:tc>
              </a:tr>
              <a:tr h="4168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400" b="1" dirty="0" smtClean="0">
                          <a:latin typeface="Arial" pitchFamily="34" charset="0"/>
                          <a:cs typeface="Arial" pitchFamily="34" charset="0"/>
                        </a:rPr>
                        <a:t>Enero </a:t>
                      </a:r>
                      <a:endParaRPr lang="es-MX" sz="14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400" b="1" dirty="0" smtClean="0">
                          <a:latin typeface="Arial" pitchFamily="34" charset="0"/>
                          <a:cs typeface="Arial" pitchFamily="34" charset="0"/>
                        </a:rPr>
                        <a:t>154</a:t>
                      </a:r>
                      <a:endParaRPr lang="es-MX" sz="14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4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</a:t>
                      </a:r>
                      <a:endParaRPr lang="es-MX" sz="14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4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</a:t>
                      </a:r>
                      <a:endParaRPr lang="es-MX" sz="14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400" b="1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s-MX" sz="14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/>
                </a:tc>
              </a:tr>
              <a:tr h="4168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400" b="1" dirty="0" smtClean="0">
                          <a:latin typeface="Arial" pitchFamily="34" charset="0"/>
                          <a:cs typeface="Arial" pitchFamily="34" charset="0"/>
                        </a:rPr>
                        <a:t>Febrero</a:t>
                      </a:r>
                      <a:endParaRPr lang="es-MX" sz="14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400" b="1" dirty="0" smtClean="0">
                          <a:latin typeface="Arial" pitchFamily="34" charset="0"/>
                          <a:cs typeface="Arial" pitchFamily="34" charset="0"/>
                        </a:rPr>
                        <a:t>152</a:t>
                      </a:r>
                      <a:endParaRPr lang="es-MX" sz="14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4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</a:t>
                      </a:r>
                      <a:endParaRPr lang="es-MX" sz="14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4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</a:t>
                      </a:r>
                      <a:endParaRPr lang="es-MX" sz="14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400" b="1" dirty="0" smtClean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es-MX" sz="14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/>
                </a:tc>
              </a:tr>
              <a:tr h="4168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400" b="1" dirty="0" smtClean="0">
                          <a:latin typeface="Arial" pitchFamily="34" charset="0"/>
                          <a:cs typeface="Arial" pitchFamily="34" charset="0"/>
                        </a:rPr>
                        <a:t>Marzo</a:t>
                      </a:r>
                      <a:endParaRPr lang="es-MX" sz="14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400" b="1" u="none" dirty="0" smtClean="0">
                          <a:latin typeface="Arial" pitchFamily="34" charset="0"/>
                          <a:cs typeface="Arial" pitchFamily="34" charset="0"/>
                        </a:rPr>
                        <a:t>151</a:t>
                      </a:r>
                      <a:endParaRPr lang="es-MX" sz="1400" b="1" u="none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4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</a:t>
                      </a:r>
                      <a:endParaRPr lang="es-MX" sz="14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400" b="1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s-MX" sz="14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4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</a:t>
                      </a:r>
                      <a:endParaRPr lang="es-MX" sz="14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/>
                </a:tc>
              </a:tr>
              <a:tr h="4168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400" b="1" dirty="0" smtClean="0">
                          <a:latin typeface="Arial" pitchFamily="34" charset="0"/>
                          <a:cs typeface="Arial" pitchFamily="34" charset="0"/>
                        </a:rPr>
                        <a:t>Abril</a:t>
                      </a:r>
                      <a:endParaRPr lang="es-MX" sz="14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400" b="1" u="none" dirty="0" smtClean="0">
                          <a:latin typeface="Arial" pitchFamily="34" charset="0"/>
                          <a:cs typeface="Arial" pitchFamily="34" charset="0"/>
                        </a:rPr>
                        <a:t>150</a:t>
                      </a:r>
                      <a:endParaRPr lang="es-MX" sz="1400" b="1" u="none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400" b="0" u="none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</a:t>
                      </a:r>
                      <a:endParaRPr lang="es-MX" sz="1400" b="0" u="none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400" b="0" u="none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</a:t>
                      </a:r>
                      <a:endParaRPr lang="es-MX" sz="1400" b="0" u="none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400" b="1" u="none" dirty="0" smtClean="0"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lang="es-MX" sz="1400" b="1" u="none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/>
                </a:tc>
              </a:tr>
              <a:tr h="4168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400" b="1" dirty="0" smtClean="0">
                          <a:latin typeface="Arial" pitchFamily="34" charset="0"/>
                          <a:cs typeface="Arial" pitchFamily="34" charset="0"/>
                        </a:rPr>
                        <a:t>Mayo</a:t>
                      </a:r>
                      <a:endParaRPr lang="es-MX" sz="14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400" b="1" dirty="0" smtClean="0">
                          <a:latin typeface="Arial" pitchFamily="34" charset="0"/>
                          <a:cs typeface="Arial" pitchFamily="34" charset="0"/>
                        </a:rPr>
                        <a:t>141</a:t>
                      </a:r>
                      <a:endParaRPr lang="es-MX" sz="14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4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</a:t>
                      </a:r>
                      <a:endParaRPr lang="es-MX" sz="14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4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</a:t>
                      </a:r>
                      <a:endParaRPr lang="es-MX" sz="14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4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</a:t>
                      </a:r>
                      <a:endParaRPr lang="es-MX" sz="14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/>
                </a:tc>
              </a:tr>
              <a:tr h="4168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400" b="1" dirty="0" smtClean="0">
                          <a:latin typeface="Arial" pitchFamily="34" charset="0"/>
                          <a:cs typeface="Arial" pitchFamily="34" charset="0"/>
                        </a:rPr>
                        <a:t>Junio</a:t>
                      </a:r>
                      <a:endParaRPr lang="es-MX" sz="14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400" b="1" dirty="0" smtClean="0">
                          <a:latin typeface="Arial" pitchFamily="34" charset="0"/>
                          <a:cs typeface="Arial" pitchFamily="34" charset="0"/>
                        </a:rPr>
                        <a:t>141</a:t>
                      </a:r>
                      <a:endParaRPr lang="es-MX" sz="14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4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</a:t>
                      </a:r>
                      <a:endParaRPr lang="es-MX" sz="14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4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</a:t>
                      </a:r>
                      <a:endParaRPr lang="es-MX" sz="14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400" b="1" dirty="0" smtClean="0">
                          <a:latin typeface="Arial" pitchFamily="34" charset="0"/>
                          <a:cs typeface="Arial" pitchFamily="34" charset="0"/>
                        </a:rPr>
                        <a:t>26</a:t>
                      </a:r>
                      <a:endParaRPr lang="es-MX" sz="14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/>
                </a:tc>
              </a:tr>
              <a:tr h="4168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400" b="1" dirty="0" smtClean="0">
                          <a:latin typeface="Arial" pitchFamily="34" charset="0"/>
                          <a:cs typeface="Arial" pitchFamily="34" charset="0"/>
                        </a:rPr>
                        <a:t>Julio</a:t>
                      </a:r>
                      <a:endParaRPr lang="es-MX" sz="14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400" b="1" u="none" dirty="0" smtClean="0">
                          <a:latin typeface="Arial" pitchFamily="34" charset="0"/>
                          <a:cs typeface="Arial" pitchFamily="34" charset="0"/>
                        </a:rPr>
                        <a:t>115</a:t>
                      </a:r>
                      <a:endParaRPr lang="es-MX" sz="1400" b="1" u="none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400" b="1" u="none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s-MX" sz="1400" b="1" u="none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400" b="1" u="none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</a:t>
                      </a:r>
                      <a:endParaRPr lang="es-MX" sz="1400" b="1" u="none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400" b="1" u="none" dirty="0" smtClean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es-MX" sz="1400" b="1" u="none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/>
                </a:tc>
              </a:tr>
              <a:tr h="416871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1" dirty="0" smtClean="0">
                          <a:latin typeface="Arial" pitchFamily="34" charset="0"/>
                          <a:cs typeface="Arial" pitchFamily="34" charset="0"/>
                        </a:rPr>
                        <a:t>Agosto</a:t>
                      </a:r>
                      <a:endParaRPr lang="es-MX" sz="1400" b="1" dirty="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1" u="none" dirty="0" smtClean="0">
                          <a:latin typeface="Arial" pitchFamily="34" charset="0"/>
                          <a:cs typeface="Arial" pitchFamily="34" charset="0"/>
                        </a:rPr>
                        <a:t>113</a:t>
                      </a:r>
                      <a:endParaRPr lang="es-MX" sz="1400" b="1" u="none" dirty="0" smtClean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1" u="none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s-MX" sz="1400" b="1" u="none" dirty="0" smtClean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1" u="none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1" u="none" dirty="0" smtClean="0"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es-MX" sz="1400" b="1" u="none" dirty="0" smtClean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/>
                </a:tc>
              </a:tr>
              <a:tr h="416871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1" dirty="0" smtClean="0">
                          <a:latin typeface="Arial" pitchFamily="34" charset="0"/>
                          <a:cs typeface="Arial" pitchFamily="34" charset="0"/>
                        </a:rPr>
                        <a:t>Septiembre</a:t>
                      </a:r>
                      <a:endParaRPr lang="es-MX" sz="1400" b="1" dirty="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1" u="none" dirty="0" smtClean="0">
                          <a:latin typeface="Arial" pitchFamily="34" charset="0"/>
                          <a:cs typeface="Arial" pitchFamily="34" charset="0"/>
                        </a:rPr>
                        <a:t>106</a:t>
                      </a:r>
                      <a:endParaRPr lang="es-MX" sz="1400" b="1" u="none" dirty="0" smtClean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1" u="none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s-MX" sz="1400" b="1" u="none" dirty="0" smtClean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1" u="none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1" u="none" dirty="0" smtClean="0"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es-MX" sz="1400" b="1" u="none" dirty="0" smtClean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/>
                </a:tc>
              </a:tr>
              <a:tr h="416871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1" dirty="0" smtClean="0">
                          <a:latin typeface="Arial" pitchFamily="34" charset="0"/>
                          <a:cs typeface="Arial" pitchFamily="34" charset="0"/>
                        </a:rPr>
                        <a:t>Octubre</a:t>
                      </a:r>
                      <a:endParaRPr lang="es-MX" sz="1400" b="1" dirty="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1" u="none" dirty="0" smtClean="0">
                          <a:latin typeface="Arial" pitchFamily="34" charset="0"/>
                          <a:cs typeface="Arial" pitchFamily="34" charset="0"/>
                        </a:rPr>
                        <a:t>102</a:t>
                      </a:r>
                      <a:endParaRPr lang="es-MX" sz="1400" b="1" u="none" dirty="0" smtClean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1" u="none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s-MX" sz="1400" b="1" u="none" dirty="0" smtClean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1" u="none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1" u="none" dirty="0" smtClean="0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es-MX" sz="1400" b="1" u="none" dirty="0" smtClean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/>
                </a:tc>
              </a:tr>
              <a:tr h="416871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1" dirty="0" smtClean="0">
                          <a:latin typeface="Arial" pitchFamily="34" charset="0"/>
                          <a:cs typeface="Arial" pitchFamily="34" charset="0"/>
                        </a:rPr>
                        <a:t>Noviembre</a:t>
                      </a:r>
                      <a:endParaRPr lang="es-MX" sz="1400" b="1" dirty="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1" u="none" dirty="0" smtClean="0">
                          <a:latin typeface="Arial" pitchFamily="34" charset="0"/>
                          <a:cs typeface="Arial" pitchFamily="34" charset="0"/>
                        </a:rPr>
                        <a:t>100</a:t>
                      </a:r>
                      <a:endParaRPr lang="es-MX" sz="1400" b="1" u="none" dirty="0" smtClean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1" u="none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1" u="none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1" u="none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s-MX" sz="1400" b="1" u="none" dirty="0" smtClean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/>
                </a:tc>
              </a:tr>
              <a:tr h="416871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1" dirty="0" smtClean="0">
                          <a:latin typeface="Arial" pitchFamily="34" charset="0"/>
                          <a:cs typeface="Arial" pitchFamily="34" charset="0"/>
                        </a:rPr>
                        <a:t>Diciembre</a:t>
                      </a:r>
                      <a:endParaRPr lang="es-MX" sz="1400" b="1" dirty="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1" u="none" dirty="0" smtClean="0">
                          <a:latin typeface="Arial" pitchFamily="34" charset="0"/>
                          <a:cs typeface="Arial" pitchFamily="34" charset="0"/>
                        </a:rPr>
                        <a:t>99</a:t>
                      </a:r>
                      <a:endParaRPr lang="es-MX" sz="1400" b="1" u="none" dirty="0" smtClean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1" u="none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1" u="none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1" u="none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</a:t>
                      </a: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4" name="3 Imagen" descr="LOGO JUAREZ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440" y="6143644"/>
            <a:ext cx="714380" cy="621511"/>
          </a:xfrm>
          <a:prstGeom prst="rect">
            <a:avLst/>
          </a:prstGeom>
        </p:spPr>
      </p:pic>
      <p:sp>
        <p:nvSpPr>
          <p:cNvPr id="6" name="5 Rectángulo"/>
          <p:cNvSpPr/>
          <p:nvPr/>
        </p:nvSpPr>
        <p:spPr>
          <a:xfrm>
            <a:off x="-285784" y="6429396"/>
            <a:ext cx="242889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400" b="1" dirty="0" smtClean="0">
                <a:solidFill>
                  <a:srgbClr val="002060"/>
                </a:solidFill>
              </a:rPr>
              <a:t>Juárez </a:t>
            </a:r>
            <a:r>
              <a:rPr lang="es-ES" sz="2400" b="1" dirty="0" smtClean="0">
                <a:solidFill>
                  <a:srgbClr val="002060"/>
                </a:solidFill>
                <a:latin typeface="Brush Script MT" pitchFamily="66" charset="0"/>
              </a:rPr>
              <a:t>Cambia</a:t>
            </a:r>
            <a:endParaRPr lang="es-MX" sz="2400" dirty="0">
              <a:solidFill>
                <a:srgbClr val="002060"/>
              </a:solidFill>
            </a:endParaRPr>
          </a:p>
        </p:txBody>
      </p:sp>
      <p:sp>
        <p:nvSpPr>
          <p:cNvPr id="8" name="6 CuadroTexto"/>
          <p:cNvSpPr txBox="1">
            <a:spLocks noChangeArrowheads="1"/>
          </p:cNvSpPr>
          <p:nvPr/>
        </p:nvSpPr>
        <p:spPr bwMode="auto">
          <a:xfrm>
            <a:off x="2143108" y="27272"/>
            <a:ext cx="4466479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buFont typeface="Wingdings" pitchFamily="2" charset="2"/>
              <a:buChar char="ü"/>
            </a:pPr>
            <a:r>
              <a:rPr lang="es-ES" sz="2000" b="1" dirty="0">
                <a:latin typeface="Arial" pitchFamily="34" charset="0"/>
                <a:cs typeface="Arial" pitchFamily="34" charset="0"/>
              </a:rPr>
              <a:t>Estatus de Recursos </a:t>
            </a:r>
            <a:r>
              <a:rPr lang="es-ES" sz="2000" b="1" dirty="0" smtClean="0">
                <a:latin typeface="Arial" pitchFamily="34" charset="0"/>
                <a:cs typeface="Arial" pitchFamily="34" charset="0"/>
              </a:rPr>
              <a:t>Humanos </a:t>
            </a:r>
          </a:p>
          <a:p>
            <a:pPr algn="ctr"/>
            <a:r>
              <a:rPr lang="es-ES" sz="2000" b="1" dirty="0" smtClean="0">
                <a:latin typeface="Arial" pitchFamily="34" charset="0"/>
                <a:cs typeface="Arial" pitchFamily="34" charset="0"/>
              </a:rPr>
              <a:t>Dirección de Limpia</a:t>
            </a:r>
          </a:p>
          <a:p>
            <a:pPr algn="ctr"/>
            <a:r>
              <a:rPr lang="es-ES" sz="2000" b="1" dirty="0" smtClean="0">
                <a:latin typeface="Arial" pitchFamily="34" charset="0"/>
                <a:cs typeface="Arial" pitchFamily="34" charset="0"/>
              </a:rPr>
              <a:t> Tabla Enero 2013- Diceimbre-2013 </a:t>
            </a:r>
            <a:endParaRPr lang="es-MX" sz="20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Picture 3" descr="189155_478928275485360_1878602061_n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73096" y="27272"/>
            <a:ext cx="1043640" cy="9162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532669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3" descr="189155_478928275485360_1878602061_n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73096" y="27272"/>
            <a:ext cx="1043640" cy="9162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5 Imagen" descr="LOGO JUAREZ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1440" y="6143644"/>
            <a:ext cx="714380" cy="621511"/>
          </a:xfrm>
          <a:prstGeom prst="rect">
            <a:avLst/>
          </a:prstGeom>
        </p:spPr>
      </p:pic>
      <p:sp>
        <p:nvSpPr>
          <p:cNvPr id="7" name="6 Rectángulo"/>
          <p:cNvSpPr/>
          <p:nvPr/>
        </p:nvSpPr>
        <p:spPr>
          <a:xfrm>
            <a:off x="-285784" y="6429396"/>
            <a:ext cx="242889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400" b="1" dirty="0" smtClean="0">
                <a:solidFill>
                  <a:srgbClr val="002060"/>
                </a:solidFill>
              </a:rPr>
              <a:t>Juárez </a:t>
            </a:r>
            <a:r>
              <a:rPr lang="es-ES" sz="2400" b="1" dirty="0" smtClean="0">
                <a:solidFill>
                  <a:srgbClr val="002060"/>
                </a:solidFill>
                <a:latin typeface="Brush Script MT" pitchFamily="66" charset="0"/>
              </a:rPr>
              <a:t>Cambia</a:t>
            </a:r>
            <a:endParaRPr lang="es-MX" sz="2400" dirty="0">
              <a:solidFill>
                <a:srgbClr val="002060"/>
              </a:solidFill>
            </a:endParaRPr>
          </a:p>
        </p:txBody>
      </p:sp>
      <p:sp>
        <p:nvSpPr>
          <p:cNvPr id="12" name="6 CuadroTexto"/>
          <p:cNvSpPr txBox="1">
            <a:spLocks noChangeArrowheads="1"/>
          </p:cNvSpPr>
          <p:nvPr/>
        </p:nvSpPr>
        <p:spPr bwMode="auto">
          <a:xfrm>
            <a:off x="1857356" y="28554"/>
            <a:ext cx="469712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buFont typeface="Wingdings" pitchFamily="2" charset="2"/>
              <a:buChar char="ü"/>
            </a:pPr>
            <a:r>
              <a:rPr lang="es-ES" sz="2000" b="1" dirty="0">
                <a:latin typeface="Arial" pitchFamily="34" charset="0"/>
                <a:cs typeface="Arial" pitchFamily="34" charset="0"/>
              </a:rPr>
              <a:t>Estatus de Recursos </a:t>
            </a:r>
            <a:r>
              <a:rPr lang="es-ES" sz="2000" b="1" dirty="0" smtClean="0">
                <a:latin typeface="Arial" pitchFamily="34" charset="0"/>
                <a:cs typeface="Arial" pitchFamily="34" charset="0"/>
              </a:rPr>
              <a:t>Humanos </a:t>
            </a:r>
          </a:p>
          <a:p>
            <a:pPr algn="ctr"/>
            <a:r>
              <a:rPr lang="es-ES" sz="2000" b="1" dirty="0" smtClean="0">
                <a:latin typeface="Arial" pitchFamily="34" charset="0"/>
                <a:cs typeface="Arial" pitchFamily="34" charset="0"/>
              </a:rPr>
              <a:t>Dirección de Alumbrado</a:t>
            </a:r>
          </a:p>
          <a:p>
            <a:pPr algn="ctr"/>
            <a:r>
              <a:rPr lang="es-ES" sz="2000" b="1" dirty="0" smtClean="0">
                <a:latin typeface="Arial" pitchFamily="34" charset="0"/>
                <a:cs typeface="Arial" pitchFamily="34" charset="0"/>
              </a:rPr>
              <a:t> Grafica Enero 2013- Diceimbre-2013 </a:t>
            </a:r>
            <a:endParaRPr lang="es-MX" sz="20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3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986999418"/>
              </p:ext>
            </p:extLst>
          </p:nvPr>
        </p:nvGraphicFramePr>
        <p:xfrm>
          <a:off x="571440" y="1044217"/>
          <a:ext cx="8321040" cy="50994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xmlns="" val="411143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087131858"/>
              </p:ext>
            </p:extLst>
          </p:nvPr>
        </p:nvGraphicFramePr>
        <p:xfrm>
          <a:off x="1835696" y="1015660"/>
          <a:ext cx="6768751" cy="5496988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1553362"/>
                <a:gridCol w="1553362"/>
                <a:gridCol w="1346247"/>
                <a:gridCol w="1164809"/>
                <a:gridCol w="1150971"/>
              </a:tblGrid>
              <a:tr h="56288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400" b="1" dirty="0" smtClean="0">
                          <a:latin typeface="Arial" pitchFamily="34" charset="0"/>
                          <a:cs typeface="Arial" pitchFamily="34" charset="0"/>
                        </a:rPr>
                        <a:t>MES</a:t>
                      </a:r>
                      <a:endParaRPr lang="es-MX" sz="14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 b="1" dirty="0" smtClean="0">
                          <a:latin typeface="Arial" pitchFamily="34" charset="0"/>
                          <a:cs typeface="Arial" pitchFamily="34" charset="0"/>
                        </a:rPr>
                        <a:t>EMPLEADOS</a:t>
                      </a:r>
                      <a:endParaRPr lang="es-MX" sz="12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400" b="1" dirty="0" smtClean="0">
                          <a:latin typeface="Arial" pitchFamily="34" charset="0"/>
                          <a:cs typeface="Arial" pitchFamily="34" charset="0"/>
                        </a:rPr>
                        <a:t>ALTAS</a:t>
                      </a:r>
                      <a:endParaRPr lang="es-MX" sz="14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 b="1" dirty="0" smtClean="0">
                          <a:latin typeface="Arial" pitchFamily="34" charset="0"/>
                          <a:cs typeface="Arial" pitchFamily="34" charset="0"/>
                        </a:rPr>
                        <a:t>CAMBIOS</a:t>
                      </a:r>
                      <a:endParaRPr lang="es-MX" sz="12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400" b="1" dirty="0" smtClean="0">
                          <a:latin typeface="Arial" pitchFamily="34" charset="0"/>
                          <a:cs typeface="Arial" pitchFamily="34" charset="0"/>
                        </a:rPr>
                        <a:t>BAJAS</a:t>
                      </a:r>
                      <a:endParaRPr lang="es-MX" sz="14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/>
                </a:tc>
              </a:tr>
              <a:tr h="3763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400" b="1" dirty="0" smtClean="0">
                          <a:latin typeface="Arial" pitchFamily="34" charset="0"/>
                          <a:cs typeface="Arial" pitchFamily="34" charset="0"/>
                        </a:rPr>
                        <a:t>Enero </a:t>
                      </a:r>
                      <a:endParaRPr lang="es-MX" sz="14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400" b="1" dirty="0" smtClean="0">
                          <a:latin typeface="Arial" pitchFamily="34" charset="0"/>
                          <a:cs typeface="Arial" pitchFamily="34" charset="0"/>
                        </a:rPr>
                        <a:t>24</a:t>
                      </a:r>
                      <a:endParaRPr lang="es-MX" sz="14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400" b="1" dirty="0" smtClean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s-MX" sz="14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400" b="1" dirty="0" smtClean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s-MX" sz="14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400" b="1" dirty="0" smtClean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s-MX" sz="14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/>
                </a:tc>
              </a:tr>
              <a:tr h="3763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400" b="1" dirty="0" smtClean="0">
                          <a:latin typeface="Arial" pitchFamily="34" charset="0"/>
                          <a:cs typeface="Arial" pitchFamily="34" charset="0"/>
                        </a:rPr>
                        <a:t>Febrero</a:t>
                      </a:r>
                      <a:endParaRPr lang="es-MX" sz="14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400" b="1" dirty="0" smtClean="0">
                          <a:latin typeface="Arial" pitchFamily="34" charset="0"/>
                          <a:cs typeface="Arial" pitchFamily="34" charset="0"/>
                        </a:rPr>
                        <a:t>24</a:t>
                      </a:r>
                      <a:endParaRPr lang="es-MX" sz="14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400" b="1" dirty="0" smtClean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s-MX" sz="14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400" b="1" dirty="0" smtClean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s-MX" sz="14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400" b="1" dirty="0" smtClean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s-MX" sz="14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/>
                </a:tc>
              </a:tr>
              <a:tr h="3763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400" b="1" dirty="0" smtClean="0">
                          <a:latin typeface="Arial" pitchFamily="34" charset="0"/>
                          <a:cs typeface="Arial" pitchFamily="34" charset="0"/>
                        </a:rPr>
                        <a:t>Marzo</a:t>
                      </a:r>
                      <a:endParaRPr lang="es-MX" sz="14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400" b="1" u="none" dirty="0" smtClean="0">
                          <a:latin typeface="Arial" pitchFamily="34" charset="0"/>
                          <a:cs typeface="Arial" pitchFamily="34" charset="0"/>
                        </a:rPr>
                        <a:t>24</a:t>
                      </a:r>
                      <a:endParaRPr lang="es-MX" sz="1400" b="1" u="none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400" b="1" dirty="0" smtClean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s-MX" sz="14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400" b="1" dirty="0" smtClean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s-MX" sz="14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400" b="1" dirty="0" smtClean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s-MX" sz="14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/>
                </a:tc>
              </a:tr>
              <a:tr h="3649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400" b="1" dirty="0" smtClean="0">
                          <a:latin typeface="Arial" pitchFamily="34" charset="0"/>
                          <a:cs typeface="Arial" pitchFamily="34" charset="0"/>
                        </a:rPr>
                        <a:t>Abril</a:t>
                      </a:r>
                      <a:endParaRPr lang="es-MX" sz="14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400" b="1" u="none" dirty="0" smtClean="0">
                          <a:latin typeface="Arial" pitchFamily="34" charset="0"/>
                          <a:cs typeface="Arial" pitchFamily="34" charset="0"/>
                        </a:rPr>
                        <a:t>24</a:t>
                      </a:r>
                      <a:endParaRPr lang="es-MX" sz="1400" b="1" u="none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400" b="1" u="none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</a:t>
                      </a:r>
                      <a:endParaRPr lang="es-MX" sz="1400" b="1" u="none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400" b="1" u="none" dirty="0" smtClean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s-MX" sz="1400" b="1" u="none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400" b="1" u="none" dirty="0" smtClean="0"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lang="es-MX" sz="1400" b="1" u="none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/>
                </a:tc>
              </a:tr>
              <a:tr h="5047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400" b="1" dirty="0" smtClean="0">
                          <a:latin typeface="Arial" pitchFamily="34" charset="0"/>
                          <a:cs typeface="Arial" pitchFamily="34" charset="0"/>
                        </a:rPr>
                        <a:t>Mayo</a:t>
                      </a:r>
                      <a:endParaRPr lang="es-MX" sz="14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400" b="1" dirty="0" smtClean="0">
                          <a:latin typeface="Arial" pitchFamily="34" charset="0"/>
                          <a:cs typeface="Arial" pitchFamily="34" charset="0"/>
                        </a:rPr>
                        <a:t>15</a:t>
                      </a:r>
                      <a:endParaRPr lang="es-MX" sz="14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400" b="1" u="none" dirty="0" smtClean="0"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es-MX" sz="1400" b="1" u="none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400" b="1" u="none" dirty="0" smtClean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s-MX" sz="1400" b="1" u="none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400" b="1" u="none" dirty="0" smtClean="0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es-MX" sz="1400" b="1" u="none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/>
                </a:tc>
              </a:tr>
              <a:tr h="3763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400" b="1" dirty="0" smtClean="0">
                          <a:latin typeface="Arial" pitchFamily="34" charset="0"/>
                          <a:cs typeface="Arial" pitchFamily="34" charset="0"/>
                        </a:rPr>
                        <a:t>Junio</a:t>
                      </a:r>
                      <a:endParaRPr lang="es-MX" sz="14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400" b="1" dirty="0" smtClean="0">
                          <a:latin typeface="Arial" pitchFamily="34" charset="0"/>
                          <a:cs typeface="Arial" pitchFamily="34" charset="0"/>
                        </a:rPr>
                        <a:t>18</a:t>
                      </a:r>
                      <a:endParaRPr lang="es-MX" sz="14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400" b="1" u="none" dirty="0" smtClean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s-MX" sz="1400" b="1" u="none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400" b="1" u="none" dirty="0" smtClean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s-MX" sz="1400" b="1" u="none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400" b="1" u="none" dirty="0" smtClean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s-MX" sz="1400" b="1" u="none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/>
                </a:tc>
              </a:tr>
              <a:tr h="3763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400" b="1" dirty="0" smtClean="0">
                          <a:latin typeface="Arial" pitchFamily="34" charset="0"/>
                          <a:cs typeface="Arial" pitchFamily="34" charset="0"/>
                        </a:rPr>
                        <a:t>Julio</a:t>
                      </a:r>
                      <a:endParaRPr lang="es-MX" sz="14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400" b="1" u="none" dirty="0" smtClean="0">
                          <a:latin typeface="Arial" pitchFamily="34" charset="0"/>
                          <a:cs typeface="Arial" pitchFamily="34" charset="0"/>
                        </a:rPr>
                        <a:t>18</a:t>
                      </a:r>
                      <a:endParaRPr lang="es-MX" sz="1400" b="1" u="none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400" b="1" u="none" dirty="0" smtClean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s-MX" sz="1400" b="1" u="none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400" b="1" u="none" dirty="0" smtClean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s-MX" sz="1400" b="1" u="none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400" b="1" u="none" dirty="0" smtClean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es-MX" sz="1400" b="1" u="none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/>
                </a:tc>
              </a:tr>
              <a:tr h="376365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1" dirty="0" smtClean="0">
                          <a:latin typeface="Arial" pitchFamily="34" charset="0"/>
                          <a:cs typeface="Arial" pitchFamily="34" charset="0"/>
                        </a:rPr>
                        <a:t>Agosto</a:t>
                      </a:r>
                      <a:endParaRPr lang="es-MX" sz="1400" b="1" dirty="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1" u="none" dirty="0" smtClean="0">
                          <a:latin typeface="Arial" pitchFamily="34" charset="0"/>
                          <a:cs typeface="Arial" pitchFamily="34" charset="0"/>
                        </a:rPr>
                        <a:t>15</a:t>
                      </a:r>
                      <a:endParaRPr lang="es-MX" sz="1400" b="1" u="none" dirty="0" smtClean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1" u="none" dirty="0" smtClean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es-MX" sz="1400" b="1" u="none" dirty="0" smtClean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1" u="none" dirty="0" smtClean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s-MX" sz="1400" b="1" u="none" dirty="0" smtClean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1" u="none" dirty="0" smtClean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s-MX" sz="1400" b="1" u="none" dirty="0" smtClean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/>
                </a:tc>
              </a:tr>
              <a:tr h="639255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1" dirty="0" smtClean="0">
                          <a:latin typeface="Arial" pitchFamily="34" charset="0"/>
                          <a:cs typeface="Arial" pitchFamily="34" charset="0"/>
                        </a:rPr>
                        <a:t>Septiembre</a:t>
                      </a:r>
                      <a:endParaRPr lang="es-MX" sz="1400" b="1" dirty="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1" u="none" dirty="0" smtClean="0">
                          <a:latin typeface="Arial" pitchFamily="34" charset="0"/>
                          <a:cs typeface="Arial" pitchFamily="34" charset="0"/>
                        </a:rPr>
                        <a:t>18</a:t>
                      </a:r>
                      <a:endParaRPr lang="es-MX" sz="1400" b="1" u="none" dirty="0" smtClean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1" u="none" dirty="0" smtClean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s-MX" sz="1400" b="1" u="none" dirty="0" smtClean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1" u="none" dirty="0" smtClean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s-MX" sz="1400" b="1" u="none" dirty="0" smtClean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1" u="none" dirty="0" smtClean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s-MX" sz="1400" b="1" u="none" dirty="0" smtClean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/>
                </a:tc>
              </a:tr>
              <a:tr h="376365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1" dirty="0" smtClean="0">
                          <a:latin typeface="Arial" pitchFamily="34" charset="0"/>
                          <a:cs typeface="Arial" pitchFamily="34" charset="0"/>
                        </a:rPr>
                        <a:t>Octubre</a:t>
                      </a:r>
                      <a:endParaRPr lang="es-MX" sz="1400" b="1" dirty="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1" u="none" dirty="0" smtClean="0">
                          <a:latin typeface="Arial" pitchFamily="34" charset="0"/>
                          <a:cs typeface="Arial" pitchFamily="34" charset="0"/>
                        </a:rPr>
                        <a:t>18</a:t>
                      </a:r>
                      <a:endParaRPr lang="es-MX" sz="1400" b="1" u="none" dirty="0" smtClean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1" u="none" dirty="0" smtClean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s-MX" sz="1400" b="1" u="none" dirty="0" smtClean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1" u="none" dirty="0" smtClean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s-MX" sz="1400" b="1" u="none" dirty="0" smtClean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1" u="none" dirty="0" smtClean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s-MX" sz="1400" b="1" u="none" dirty="0" smtClean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/>
                </a:tc>
              </a:tr>
              <a:tr h="414251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1" dirty="0" smtClean="0">
                          <a:latin typeface="Arial" pitchFamily="34" charset="0"/>
                          <a:cs typeface="Arial" pitchFamily="34" charset="0"/>
                        </a:rPr>
                        <a:t>Noviembre</a:t>
                      </a:r>
                      <a:endParaRPr lang="es-MX" sz="1400" b="1" dirty="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1" u="none" dirty="0" smtClean="0">
                          <a:latin typeface="Arial" pitchFamily="34" charset="0"/>
                          <a:cs typeface="Arial" pitchFamily="34" charset="0"/>
                        </a:rPr>
                        <a:t>18</a:t>
                      </a:r>
                      <a:endParaRPr lang="es-MX" sz="1400" b="1" u="none" dirty="0" smtClean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1" u="none" dirty="0" smtClean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s-MX" sz="1400" b="1" u="none" dirty="0" smtClean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1" u="none" dirty="0" smtClean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s-MX" sz="1400" b="1" u="none" dirty="0" smtClean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1" u="none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s-MX" sz="1400" b="1" u="none" dirty="0" smtClean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/>
                </a:tc>
              </a:tr>
              <a:tr h="376365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1" dirty="0" smtClean="0">
                          <a:latin typeface="Arial" pitchFamily="34" charset="0"/>
                          <a:cs typeface="Arial" pitchFamily="34" charset="0"/>
                        </a:rPr>
                        <a:t>Diciembre</a:t>
                      </a:r>
                      <a:endParaRPr lang="es-MX" sz="1400" b="1" dirty="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1" u="none" dirty="0" smtClean="0">
                          <a:latin typeface="Arial" pitchFamily="34" charset="0"/>
                          <a:cs typeface="Arial" pitchFamily="34" charset="0"/>
                        </a:rPr>
                        <a:t>17</a:t>
                      </a:r>
                      <a:endParaRPr lang="es-MX" sz="1400" b="1" u="none" dirty="0" smtClean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1" u="none" dirty="0" smtClean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s-MX" sz="1400" b="1" u="none" dirty="0" smtClean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1" u="none" dirty="0" smtClean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s-MX" sz="1400" b="1" u="none" dirty="0" smtClean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1" u="none" dirty="0" smtClean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s-MX" sz="1400" b="1" u="none" dirty="0" smtClean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4 Imagen" descr="LOGO JUAREZ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440" y="6143644"/>
            <a:ext cx="714380" cy="621511"/>
          </a:xfrm>
          <a:prstGeom prst="rect">
            <a:avLst/>
          </a:prstGeom>
        </p:spPr>
      </p:pic>
      <p:sp>
        <p:nvSpPr>
          <p:cNvPr id="6" name="5 Rectángulo"/>
          <p:cNvSpPr/>
          <p:nvPr/>
        </p:nvSpPr>
        <p:spPr>
          <a:xfrm>
            <a:off x="-285784" y="6429396"/>
            <a:ext cx="242889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400" b="1" dirty="0" smtClean="0">
                <a:solidFill>
                  <a:srgbClr val="002060"/>
                </a:solidFill>
              </a:rPr>
              <a:t>Juárez </a:t>
            </a:r>
            <a:r>
              <a:rPr lang="es-ES" sz="2400" b="1" dirty="0" smtClean="0">
                <a:solidFill>
                  <a:srgbClr val="002060"/>
                </a:solidFill>
                <a:latin typeface="Brush Script MT" pitchFamily="66" charset="0"/>
              </a:rPr>
              <a:t>Cambia</a:t>
            </a:r>
            <a:endParaRPr lang="es-MX" sz="2400" dirty="0">
              <a:solidFill>
                <a:srgbClr val="002060"/>
              </a:solidFill>
            </a:endParaRPr>
          </a:p>
        </p:txBody>
      </p:sp>
      <p:sp>
        <p:nvSpPr>
          <p:cNvPr id="7" name="6 CuadroTexto"/>
          <p:cNvSpPr txBox="1">
            <a:spLocks noChangeArrowheads="1"/>
          </p:cNvSpPr>
          <p:nvPr/>
        </p:nvSpPr>
        <p:spPr bwMode="auto">
          <a:xfrm>
            <a:off x="1831460" y="0"/>
            <a:ext cx="469712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buFont typeface="Wingdings" pitchFamily="2" charset="2"/>
              <a:buChar char="ü"/>
            </a:pPr>
            <a:r>
              <a:rPr lang="es-ES" sz="2000" b="1" dirty="0">
                <a:latin typeface="Arial" pitchFamily="34" charset="0"/>
                <a:cs typeface="Arial" pitchFamily="34" charset="0"/>
              </a:rPr>
              <a:t>Estatus de Recursos </a:t>
            </a:r>
            <a:r>
              <a:rPr lang="es-ES" sz="2000" b="1" dirty="0" smtClean="0">
                <a:latin typeface="Arial" pitchFamily="34" charset="0"/>
                <a:cs typeface="Arial" pitchFamily="34" charset="0"/>
              </a:rPr>
              <a:t>Humanos </a:t>
            </a:r>
          </a:p>
          <a:p>
            <a:pPr algn="ctr"/>
            <a:r>
              <a:rPr lang="es-ES" sz="2000" b="1" dirty="0" smtClean="0">
                <a:latin typeface="Arial" pitchFamily="34" charset="0"/>
                <a:cs typeface="Arial" pitchFamily="34" charset="0"/>
              </a:rPr>
              <a:t>Dirección de Alumbrado</a:t>
            </a:r>
          </a:p>
          <a:p>
            <a:pPr algn="ctr"/>
            <a:r>
              <a:rPr lang="es-ES" sz="2000" b="1" dirty="0" smtClean="0">
                <a:latin typeface="Arial" pitchFamily="34" charset="0"/>
                <a:cs typeface="Arial" pitchFamily="34" charset="0"/>
              </a:rPr>
              <a:t> Grafica Enero 2013- Diceimbre-2013 </a:t>
            </a:r>
            <a:endParaRPr lang="es-MX" sz="20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13015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189155_478928275485360_1878602061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71736" y="-357214"/>
            <a:ext cx="3795204" cy="3429000"/>
          </a:xfrm>
          <a:prstGeom prst="rect">
            <a:avLst/>
          </a:prstGeom>
        </p:spPr>
      </p:pic>
      <p:sp>
        <p:nvSpPr>
          <p:cNvPr id="5" name="4 CuadroTexto"/>
          <p:cNvSpPr txBox="1"/>
          <p:nvPr/>
        </p:nvSpPr>
        <p:spPr>
          <a:xfrm>
            <a:off x="0" y="2571744"/>
            <a:ext cx="905421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_tradnl" sz="2400" b="1" dirty="0" smtClean="0">
                <a:solidFill>
                  <a:srgbClr val="92D050"/>
                </a:solidFill>
              </a:rPr>
              <a:t>Misión</a:t>
            </a:r>
          </a:p>
          <a:p>
            <a:endParaRPr lang="es-ES_tradnl" b="1" dirty="0" smtClean="0">
              <a:solidFill>
                <a:srgbClr val="92D050"/>
              </a:solidFill>
            </a:endParaRPr>
          </a:p>
          <a:p>
            <a:r>
              <a:rPr lang="es-ES_tradnl" b="1" dirty="0" smtClean="0">
                <a:solidFill>
                  <a:srgbClr val="92D050"/>
                </a:solidFill>
              </a:rPr>
              <a:t>Brindar Servicios Públicos de Calidad, contribuyendo al Desarrollo Sustentable del Municipio.</a:t>
            </a:r>
            <a:endParaRPr lang="es-ES_tradnl" b="1" dirty="0">
              <a:solidFill>
                <a:srgbClr val="92D050"/>
              </a:solidFill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1285852" y="3714752"/>
            <a:ext cx="665009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_tradnl" sz="2400" b="1" dirty="0" smtClean="0">
                <a:solidFill>
                  <a:srgbClr val="0070C0"/>
                </a:solidFill>
              </a:rPr>
              <a:t>Visión</a:t>
            </a:r>
          </a:p>
          <a:p>
            <a:pPr algn="ctr"/>
            <a:endParaRPr lang="es-ES_tradnl" b="1" dirty="0" smtClean="0">
              <a:solidFill>
                <a:srgbClr val="0070C0"/>
              </a:solidFill>
            </a:endParaRPr>
          </a:p>
          <a:p>
            <a:r>
              <a:rPr lang="es-ES_tradnl" b="1" dirty="0" smtClean="0">
                <a:solidFill>
                  <a:srgbClr val="0070C0"/>
                </a:solidFill>
              </a:rPr>
              <a:t>Perfilarnos como una Secretaría Honesta, Transparente y Solidaria.</a:t>
            </a:r>
            <a:endParaRPr lang="es-ES_tradnl" b="1" dirty="0">
              <a:solidFill>
                <a:srgbClr val="0070C0"/>
              </a:solidFill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492273" y="5000636"/>
            <a:ext cx="865172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_tradnl" sz="2400" b="1" dirty="0" smtClean="0">
                <a:solidFill>
                  <a:schemeClr val="accent6">
                    <a:lumMod val="75000"/>
                  </a:schemeClr>
                </a:solidFill>
              </a:rPr>
              <a:t>Valores</a:t>
            </a:r>
          </a:p>
          <a:p>
            <a:endParaRPr lang="es-ES_tradnl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s-ES_tradnl" b="1" dirty="0" smtClean="0">
                <a:solidFill>
                  <a:schemeClr val="accent6">
                    <a:lumMod val="75000"/>
                  </a:schemeClr>
                </a:solidFill>
              </a:rPr>
              <a:t>Integridad del Personal.	Pasión por el Servicio.	Perseverancia.	Solidaridad.</a:t>
            </a:r>
            <a:endParaRPr lang="es-ES_tradnl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4 CuadroTexto"/>
          <p:cNvSpPr txBox="1">
            <a:spLocks noChangeArrowheads="1"/>
          </p:cNvSpPr>
          <p:nvPr/>
        </p:nvSpPr>
        <p:spPr bwMode="auto">
          <a:xfrm>
            <a:off x="0" y="5857892"/>
            <a:ext cx="8786813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buFont typeface="Wingdings" pitchFamily="2" charset="2"/>
              <a:buChar char="ü"/>
            </a:pPr>
            <a:r>
              <a:rPr lang="es-ES" sz="1600" b="1" dirty="0" smtClean="0"/>
              <a:t>Con un total de empleados activos 41, se han realizado 1 bajas, 0 cambios y  0  altas. </a:t>
            </a:r>
            <a:endParaRPr lang="es-MX" sz="1600" b="1" dirty="0"/>
          </a:p>
        </p:txBody>
      </p:sp>
      <p:pic>
        <p:nvPicPr>
          <p:cNvPr id="9" name="Picture 3" descr="189155_478928275485360_1878602061_n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73096" y="27272"/>
            <a:ext cx="1043640" cy="9162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6 Imagen" descr="LOGO JUAREZ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440" y="6143644"/>
            <a:ext cx="714380" cy="621511"/>
          </a:xfrm>
          <a:prstGeom prst="rect">
            <a:avLst/>
          </a:prstGeom>
        </p:spPr>
      </p:pic>
      <p:sp>
        <p:nvSpPr>
          <p:cNvPr id="8" name="7 Rectángulo"/>
          <p:cNvSpPr/>
          <p:nvPr/>
        </p:nvSpPr>
        <p:spPr>
          <a:xfrm>
            <a:off x="-285784" y="6429396"/>
            <a:ext cx="242889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400" b="1" dirty="0" smtClean="0">
                <a:solidFill>
                  <a:srgbClr val="002060"/>
                </a:solidFill>
              </a:rPr>
              <a:t>Juárez </a:t>
            </a:r>
            <a:r>
              <a:rPr lang="es-ES" sz="2400" b="1" dirty="0" smtClean="0">
                <a:solidFill>
                  <a:srgbClr val="002060"/>
                </a:solidFill>
                <a:latin typeface="Brush Script MT" pitchFamily="66" charset="0"/>
              </a:rPr>
              <a:t>Cambia</a:t>
            </a:r>
            <a:endParaRPr lang="es-MX" sz="2400" dirty="0">
              <a:solidFill>
                <a:srgbClr val="002060"/>
              </a:solidFill>
            </a:endParaRPr>
          </a:p>
        </p:txBody>
      </p:sp>
      <p:sp>
        <p:nvSpPr>
          <p:cNvPr id="11" name="6 CuadroTexto"/>
          <p:cNvSpPr txBox="1">
            <a:spLocks noChangeArrowheads="1"/>
          </p:cNvSpPr>
          <p:nvPr/>
        </p:nvSpPr>
        <p:spPr bwMode="auto">
          <a:xfrm>
            <a:off x="1691680" y="6476"/>
            <a:ext cx="4854214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buFont typeface="Wingdings" pitchFamily="2" charset="2"/>
              <a:buChar char="ü"/>
            </a:pPr>
            <a:r>
              <a:rPr lang="es-ES" sz="2000" b="1" dirty="0">
                <a:latin typeface="Arial" pitchFamily="34" charset="0"/>
                <a:cs typeface="Arial" pitchFamily="34" charset="0"/>
              </a:rPr>
              <a:t>Estatus de Recursos </a:t>
            </a:r>
            <a:r>
              <a:rPr lang="es-ES" sz="2000" b="1" dirty="0" smtClean="0">
                <a:latin typeface="Arial" pitchFamily="34" charset="0"/>
                <a:cs typeface="Arial" pitchFamily="34" charset="0"/>
              </a:rPr>
              <a:t>Humanos </a:t>
            </a:r>
          </a:p>
          <a:p>
            <a:pPr algn="ctr"/>
            <a:r>
              <a:rPr lang="es-ES" sz="2000" b="1" dirty="0" smtClean="0">
                <a:latin typeface="Arial" pitchFamily="34" charset="0"/>
                <a:cs typeface="Arial" pitchFamily="34" charset="0"/>
              </a:rPr>
              <a:t>Dirección de Mantenimiento Municipal</a:t>
            </a:r>
          </a:p>
          <a:p>
            <a:pPr algn="ctr"/>
            <a:r>
              <a:rPr lang="es-ES" sz="2000" b="1" dirty="0" smtClean="0">
                <a:latin typeface="Arial" pitchFamily="34" charset="0"/>
                <a:cs typeface="Arial" pitchFamily="34" charset="0"/>
              </a:rPr>
              <a:t> Grafica Enero 2013- Diceimbre-2013 </a:t>
            </a:r>
            <a:endParaRPr lang="es-MX" sz="20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0" name="4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838416723"/>
              </p:ext>
            </p:extLst>
          </p:nvPr>
        </p:nvGraphicFramePr>
        <p:xfrm>
          <a:off x="571440" y="1124744"/>
          <a:ext cx="7888992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xmlns="" val="411143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067964265"/>
              </p:ext>
            </p:extLst>
          </p:nvPr>
        </p:nvGraphicFramePr>
        <p:xfrm>
          <a:off x="1691680" y="1015669"/>
          <a:ext cx="7056784" cy="5413733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1625629"/>
                <a:gridCol w="1625629"/>
                <a:gridCol w="1408879"/>
                <a:gridCol w="1192129"/>
                <a:gridCol w="1204518"/>
              </a:tblGrid>
              <a:tr h="4164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400" b="1" dirty="0" smtClean="0">
                          <a:latin typeface="Arial" pitchFamily="34" charset="0"/>
                          <a:cs typeface="Arial" pitchFamily="34" charset="0"/>
                        </a:rPr>
                        <a:t>MES</a:t>
                      </a:r>
                      <a:endParaRPr lang="es-MX" sz="14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 b="1" dirty="0" smtClean="0">
                          <a:latin typeface="Arial" pitchFamily="34" charset="0"/>
                          <a:cs typeface="Arial" pitchFamily="34" charset="0"/>
                        </a:rPr>
                        <a:t>EMPLEADOS</a:t>
                      </a:r>
                      <a:endParaRPr lang="es-MX" sz="12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400" b="1" dirty="0" smtClean="0">
                          <a:latin typeface="Arial" pitchFamily="34" charset="0"/>
                          <a:cs typeface="Arial" pitchFamily="34" charset="0"/>
                        </a:rPr>
                        <a:t>ALTAS</a:t>
                      </a:r>
                      <a:endParaRPr lang="es-MX" sz="14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 b="1" dirty="0" smtClean="0">
                          <a:latin typeface="Arial" pitchFamily="34" charset="0"/>
                          <a:cs typeface="Arial" pitchFamily="34" charset="0"/>
                        </a:rPr>
                        <a:t>CAMBIOS</a:t>
                      </a:r>
                      <a:endParaRPr lang="es-MX" sz="12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400" b="1" dirty="0" smtClean="0">
                          <a:latin typeface="Arial" pitchFamily="34" charset="0"/>
                          <a:cs typeface="Arial" pitchFamily="34" charset="0"/>
                        </a:rPr>
                        <a:t>BAJAS</a:t>
                      </a:r>
                      <a:endParaRPr lang="es-MX" sz="14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/>
                </a:tc>
              </a:tr>
              <a:tr h="4164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400" b="1" dirty="0" smtClean="0">
                          <a:latin typeface="Arial" pitchFamily="34" charset="0"/>
                          <a:cs typeface="Arial" pitchFamily="34" charset="0"/>
                        </a:rPr>
                        <a:t>Enero </a:t>
                      </a:r>
                      <a:endParaRPr lang="es-MX" sz="14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400" b="1" dirty="0" smtClean="0">
                          <a:latin typeface="Arial" pitchFamily="34" charset="0"/>
                          <a:cs typeface="Arial" pitchFamily="34" charset="0"/>
                        </a:rPr>
                        <a:t>50</a:t>
                      </a:r>
                      <a:endParaRPr lang="es-MX" sz="14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4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</a:t>
                      </a:r>
                      <a:endParaRPr lang="es-MX" sz="14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4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</a:t>
                      </a:r>
                      <a:endParaRPr lang="es-MX" sz="14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400" b="1" dirty="0" smtClean="0"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  <a:endParaRPr lang="es-MX" sz="14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/>
                </a:tc>
              </a:tr>
              <a:tr h="4164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400" b="1" dirty="0" smtClean="0">
                          <a:latin typeface="Arial" pitchFamily="34" charset="0"/>
                          <a:cs typeface="Arial" pitchFamily="34" charset="0"/>
                        </a:rPr>
                        <a:t>Febrero</a:t>
                      </a:r>
                      <a:endParaRPr lang="es-MX" sz="14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400" b="1" dirty="0" smtClean="0">
                          <a:latin typeface="Arial" pitchFamily="34" charset="0"/>
                          <a:cs typeface="Arial" pitchFamily="34" charset="0"/>
                        </a:rPr>
                        <a:t>39</a:t>
                      </a:r>
                      <a:endParaRPr lang="es-MX" sz="14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4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</a:t>
                      </a:r>
                      <a:endParaRPr lang="es-MX" sz="14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4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</a:t>
                      </a:r>
                      <a:endParaRPr lang="es-MX" sz="14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400" b="1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s-MX" sz="14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/>
                </a:tc>
              </a:tr>
              <a:tr h="4164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400" b="1" dirty="0" smtClean="0">
                          <a:latin typeface="Arial" pitchFamily="34" charset="0"/>
                          <a:cs typeface="Arial" pitchFamily="34" charset="0"/>
                        </a:rPr>
                        <a:t>Marzo</a:t>
                      </a:r>
                      <a:endParaRPr lang="es-MX" sz="14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400" b="1" u="none" dirty="0" smtClean="0">
                          <a:latin typeface="Arial" pitchFamily="34" charset="0"/>
                          <a:cs typeface="Arial" pitchFamily="34" charset="0"/>
                        </a:rPr>
                        <a:t>37</a:t>
                      </a:r>
                      <a:endParaRPr lang="es-MX" sz="1400" b="1" u="none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4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</a:t>
                      </a:r>
                      <a:endParaRPr lang="es-MX" sz="14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4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</a:t>
                      </a:r>
                      <a:endParaRPr lang="es-MX" sz="14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400" b="1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s-MX" sz="14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/>
                </a:tc>
              </a:tr>
              <a:tr h="4164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400" b="1" dirty="0" smtClean="0">
                          <a:latin typeface="Arial" pitchFamily="34" charset="0"/>
                          <a:cs typeface="Arial" pitchFamily="34" charset="0"/>
                        </a:rPr>
                        <a:t>Abril</a:t>
                      </a:r>
                      <a:endParaRPr lang="es-MX" sz="14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400" b="1" u="none" dirty="0" smtClean="0">
                          <a:latin typeface="Arial" pitchFamily="34" charset="0"/>
                          <a:cs typeface="Arial" pitchFamily="34" charset="0"/>
                        </a:rPr>
                        <a:t>35</a:t>
                      </a:r>
                      <a:endParaRPr lang="es-MX" sz="1400" b="1" u="none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400" b="1" u="none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</a:t>
                      </a:r>
                      <a:endParaRPr lang="es-MX" sz="1400" b="1" u="none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400" b="1" u="none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</a:t>
                      </a:r>
                      <a:endParaRPr lang="es-MX" sz="1400" b="1" u="none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400" b="1" u="none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s-MX" sz="1400" b="1" u="none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/>
                </a:tc>
              </a:tr>
              <a:tr h="4164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400" b="1" dirty="0" smtClean="0">
                          <a:latin typeface="Arial" pitchFamily="34" charset="0"/>
                          <a:cs typeface="Arial" pitchFamily="34" charset="0"/>
                        </a:rPr>
                        <a:t>Mayo</a:t>
                      </a:r>
                      <a:endParaRPr lang="es-MX" sz="14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400" b="1" dirty="0" smtClean="0">
                          <a:latin typeface="Arial" pitchFamily="34" charset="0"/>
                          <a:cs typeface="Arial" pitchFamily="34" charset="0"/>
                        </a:rPr>
                        <a:t>33</a:t>
                      </a:r>
                      <a:endParaRPr lang="es-MX" sz="14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400" b="1" dirty="0" smtClean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es-MX" sz="14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4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</a:t>
                      </a:r>
                      <a:endParaRPr lang="es-MX" sz="14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400" b="1" dirty="0" smtClean="0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es-MX" sz="14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/>
                </a:tc>
              </a:tr>
              <a:tr h="4164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400" b="1" dirty="0" smtClean="0">
                          <a:latin typeface="Arial" pitchFamily="34" charset="0"/>
                          <a:cs typeface="Arial" pitchFamily="34" charset="0"/>
                        </a:rPr>
                        <a:t>Junio</a:t>
                      </a:r>
                      <a:endParaRPr lang="es-MX" sz="14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400" b="1" dirty="0" smtClean="0">
                          <a:latin typeface="Arial" pitchFamily="34" charset="0"/>
                          <a:cs typeface="Arial" pitchFamily="34" charset="0"/>
                        </a:rPr>
                        <a:t>32</a:t>
                      </a:r>
                      <a:endParaRPr lang="es-MX" sz="14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400" b="1" dirty="0" smtClean="0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es-MX" sz="14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4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</a:t>
                      </a:r>
                      <a:endParaRPr lang="es-MX" sz="14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400" b="1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s-MX" sz="14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/>
                </a:tc>
              </a:tr>
              <a:tr h="4164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400" b="1" dirty="0" smtClean="0">
                          <a:latin typeface="Arial" pitchFamily="34" charset="0"/>
                          <a:cs typeface="Arial" pitchFamily="34" charset="0"/>
                        </a:rPr>
                        <a:t>Julio</a:t>
                      </a:r>
                      <a:endParaRPr lang="es-MX" sz="14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400" b="1" u="none" dirty="0" smtClean="0">
                          <a:latin typeface="Arial" pitchFamily="34" charset="0"/>
                          <a:cs typeface="Arial" pitchFamily="34" charset="0"/>
                        </a:rPr>
                        <a:t>34</a:t>
                      </a:r>
                      <a:endParaRPr lang="es-MX" sz="1400" b="1" u="none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400" b="1" u="none" dirty="0" smtClean="0"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es-MX" sz="1400" b="1" u="none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400" b="1" u="none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</a:t>
                      </a:r>
                      <a:endParaRPr lang="es-MX" sz="1400" b="1" u="none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400" b="1" u="none" dirty="0" smtClean="0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es-MX" sz="1400" b="1" u="none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/>
                </a:tc>
              </a:tr>
              <a:tr h="416441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1" dirty="0" smtClean="0">
                          <a:latin typeface="Arial" pitchFamily="34" charset="0"/>
                          <a:cs typeface="Arial" pitchFamily="34" charset="0"/>
                        </a:rPr>
                        <a:t>Agosto</a:t>
                      </a:r>
                      <a:endParaRPr lang="es-MX" sz="1400" b="1" dirty="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1" u="none" dirty="0" smtClean="0">
                          <a:latin typeface="Arial" pitchFamily="34" charset="0"/>
                          <a:cs typeface="Arial" pitchFamily="34" charset="0"/>
                        </a:rPr>
                        <a:t>36</a:t>
                      </a:r>
                      <a:endParaRPr lang="es-MX" sz="1400" b="1" u="none" dirty="0" smtClean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1" u="none" dirty="0" smtClean="0"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lang="es-MX" sz="1400" b="1" u="none" dirty="0" smtClean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1" u="none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1" u="none" dirty="0" smtClean="0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es-MX" sz="1400" b="1" u="none" dirty="0" smtClean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/>
                </a:tc>
              </a:tr>
              <a:tr h="416441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1" dirty="0" smtClean="0">
                          <a:latin typeface="Arial" pitchFamily="34" charset="0"/>
                          <a:cs typeface="Arial" pitchFamily="34" charset="0"/>
                        </a:rPr>
                        <a:t>Septiembre</a:t>
                      </a:r>
                      <a:endParaRPr lang="es-MX" sz="1400" b="1" dirty="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1" u="none" dirty="0" smtClean="0">
                          <a:latin typeface="Arial" pitchFamily="34" charset="0"/>
                          <a:cs typeface="Arial" pitchFamily="34" charset="0"/>
                        </a:rPr>
                        <a:t>41</a:t>
                      </a:r>
                      <a:endParaRPr lang="es-MX" sz="1400" b="1" u="none" dirty="0" smtClean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1" u="none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1" u="none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1" u="none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</a:t>
                      </a:r>
                    </a:p>
                  </a:txBody>
                  <a:tcPr/>
                </a:tc>
              </a:tr>
              <a:tr h="416441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1" dirty="0" smtClean="0">
                          <a:latin typeface="Arial" pitchFamily="34" charset="0"/>
                          <a:cs typeface="Arial" pitchFamily="34" charset="0"/>
                        </a:rPr>
                        <a:t>Octubre</a:t>
                      </a:r>
                      <a:endParaRPr lang="es-MX" sz="1400" b="1" dirty="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1" u="none" dirty="0" smtClean="0">
                          <a:latin typeface="Arial" pitchFamily="34" charset="0"/>
                          <a:cs typeface="Arial" pitchFamily="34" charset="0"/>
                        </a:rPr>
                        <a:t>41</a:t>
                      </a:r>
                      <a:endParaRPr lang="es-MX" sz="1400" b="1" u="none" dirty="0" smtClean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1" u="none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s-MX" sz="1400" b="1" u="none" dirty="0" smtClean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1" u="none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1" u="none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s-MX" sz="1400" b="1" u="none" dirty="0" smtClean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/>
                </a:tc>
              </a:tr>
              <a:tr h="416441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1" dirty="0" smtClean="0">
                          <a:latin typeface="Arial" pitchFamily="34" charset="0"/>
                          <a:cs typeface="Arial" pitchFamily="34" charset="0"/>
                        </a:rPr>
                        <a:t>Noviembre</a:t>
                      </a:r>
                      <a:endParaRPr lang="es-MX" sz="1400" b="1" dirty="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1" u="none" dirty="0" smtClean="0">
                          <a:latin typeface="Arial" pitchFamily="34" charset="0"/>
                          <a:cs typeface="Arial" pitchFamily="34" charset="0"/>
                        </a:rPr>
                        <a:t>40</a:t>
                      </a:r>
                      <a:endParaRPr lang="es-MX" sz="1400" b="1" u="none" dirty="0" smtClean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1" u="none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s-MX" sz="1400" b="1" u="none" dirty="0" smtClean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1" u="none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1" u="none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s-MX" sz="1400" b="1" u="none" dirty="0" smtClean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/>
                </a:tc>
              </a:tr>
              <a:tr h="416441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1" dirty="0" smtClean="0">
                          <a:latin typeface="Arial" pitchFamily="34" charset="0"/>
                          <a:cs typeface="Arial" pitchFamily="34" charset="0"/>
                        </a:rPr>
                        <a:t>Diciembre</a:t>
                      </a:r>
                      <a:endParaRPr lang="es-MX" sz="1400" b="1" dirty="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1" u="none" dirty="0" smtClean="0">
                          <a:latin typeface="Arial" pitchFamily="34" charset="0"/>
                          <a:cs typeface="Arial" pitchFamily="34" charset="0"/>
                        </a:rPr>
                        <a:t>41</a:t>
                      </a:r>
                      <a:endParaRPr lang="es-MX" sz="1400" b="1" u="none" dirty="0" smtClean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1" u="none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1" u="none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1" u="none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s-MX" sz="1400" b="1" u="none" dirty="0" smtClean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3" name="2 Imagen" descr="LOGO JUAREZ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440" y="6143644"/>
            <a:ext cx="714380" cy="621511"/>
          </a:xfrm>
          <a:prstGeom prst="rect">
            <a:avLst/>
          </a:prstGeom>
        </p:spPr>
      </p:pic>
      <p:sp>
        <p:nvSpPr>
          <p:cNvPr id="5" name="4 Rectángulo"/>
          <p:cNvSpPr/>
          <p:nvPr/>
        </p:nvSpPr>
        <p:spPr>
          <a:xfrm>
            <a:off x="-285784" y="6429396"/>
            <a:ext cx="242889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400" b="1" dirty="0" smtClean="0">
                <a:solidFill>
                  <a:srgbClr val="002060"/>
                </a:solidFill>
              </a:rPr>
              <a:t>Juárez </a:t>
            </a:r>
            <a:r>
              <a:rPr lang="es-ES" sz="2400" b="1" dirty="0" smtClean="0">
                <a:solidFill>
                  <a:srgbClr val="002060"/>
                </a:solidFill>
                <a:latin typeface="Brush Script MT" pitchFamily="66" charset="0"/>
              </a:rPr>
              <a:t>Cambia</a:t>
            </a:r>
            <a:endParaRPr lang="es-MX" sz="2400" dirty="0">
              <a:solidFill>
                <a:srgbClr val="002060"/>
              </a:solidFill>
            </a:endParaRPr>
          </a:p>
        </p:txBody>
      </p:sp>
      <p:sp>
        <p:nvSpPr>
          <p:cNvPr id="6" name="6 CuadroTexto"/>
          <p:cNvSpPr txBox="1">
            <a:spLocks noChangeArrowheads="1"/>
          </p:cNvSpPr>
          <p:nvPr/>
        </p:nvSpPr>
        <p:spPr bwMode="auto">
          <a:xfrm>
            <a:off x="2071670" y="0"/>
            <a:ext cx="4854214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buFont typeface="Wingdings" pitchFamily="2" charset="2"/>
              <a:buChar char="ü"/>
            </a:pPr>
            <a:r>
              <a:rPr lang="es-ES" sz="2000" b="1" dirty="0">
                <a:latin typeface="Arial" pitchFamily="34" charset="0"/>
                <a:cs typeface="Arial" pitchFamily="34" charset="0"/>
              </a:rPr>
              <a:t>Estatus de Recursos </a:t>
            </a:r>
            <a:r>
              <a:rPr lang="es-ES" sz="2000" b="1" dirty="0" smtClean="0">
                <a:latin typeface="Arial" pitchFamily="34" charset="0"/>
                <a:cs typeface="Arial" pitchFamily="34" charset="0"/>
              </a:rPr>
              <a:t>Humanos </a:t>
            </a:r>
          </a:p>
          <a:p>
            <a:pPr algn="ctr"/>
            <a:r>
              <a:rPr lang="es-ES" sz="2000" b="1" dirty="0" smtClean="0">
                <a:latin typeface="Arial" pitchFamily="34" charset="0"/>
                <a:cs typeface="Arial" pitchFamily="34" charset="0"/>
              </a:rPr>
              <a:t>Dirección de Mantenimiento Municipal</a:t>
            </a:r>
          </a:p>
          <a:p>
            <a:pPr algn="ctr"/>
            <a:r>
              <a:rPr lang="es-ES" sz="2000" b="1" dirty="0" smtClean="0">
                <a:latin typeface="Arial" pitchFamily="34" charset="0"/>
                <a:cs typeface="Arial" pitchFamily="34" charset="0"/>
              </a:rPr>
              <a:t> Tabla Enero 2013- Diceimbre-2013 </a:t>
            </a:r>
            <a:endParaRPr lang="es-MX" sz="20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36738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3" descr="189155_478928275485360_1878602061_n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73096" y="27272"/>
            <a:ext cx="1043640" cy="9162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5 Imagen" descr="LOGO JUAREZ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440" y="6143644"/>
            <a:ext cx="714380" cy="621511"/>
          </a:xfrm>
          <a:prstGeom prst="rect">
            <a:avLst/>
          </a:prstGeom>
        </p:spPr>
      </p:pic>
      <p:sp>
        <p:nvSpPr>
          <p:cNvPr id="7" name="6 Rectángulo"/>
          <p:cNvSpPr/>
          <p:nvPr/>
        </p:nvSpPr>
        <p:spPr>
          <a:xfrm>
            <a:off x="-285784" y="6429396"/>
            <a:ext cx="242889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400" b="1" dirty="0" smtClean="0">
                <a:solidFill>
                  <a:srgbClr val="002060"/>
                </a:solidFill>
              </a:rPr>
              <a:t>Juárez </a:t>
            </a:r>
            <a:r>
              <a:rPr lang="es-ES" sz="2400" b="1" dirty="0" smtClean="0">
                <a:solidFill>
                  <a:srgbClr val="002060"/>
                </a:solidFill>
                <a:latin typeface="Brush Script MT" pitchFamily="66" charset="0"/>
              </a:rPr>
              <a:t>Cambia</a:t>
            </a:r>
            <a:endParaRPr lang="es-MX" sz="2400" dirty="0">
              <a:solidFill>
                <a:srgbClr val="002060"/>
              </a:solidFill>
            </a:endParaRPr>
          </a:p>
        </p:txBody>
      </p:sp>
      <p:sp>
        <p:nvSpPr>
          <p:cNvPr id="10" name="6 CuadroTexto"/>
          <p:cNvSpPr txBox="1">
            <a:spLocks noChangeArrowheads="1"/>
          </p:cNvSpPr>
          <p:nvPr/>
        </p:nvSpPr>
        <p:spPr bwMode="auto">
          <a:xfrm>
            <a:off x="1836024" y="36776"/>
            <a:ext cx="545534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buFont typeface="Wingdings" pitchFamily="2" charset="2"/>
              <a:buChar char="ü"/>
            </a:pPr>
            <a:r>
              <a:rPr lang="es-ES" sz="2000" b="1" dirty="0">
                <a:latin typeface="Arial" pitchFamily="34" charset="0"/>
                <a:cs typeface="Arial" pitchFamily="34" charset="0"/>
              </a:rPr>
              <a:t>Estatus de Recursos </a:t>
            </a:r>
            <a:r>
              <a:rPr lang="es-ES" sz="2000" b="1" dirty="0" smtClean="0">
                <a:latin typeface="Arial" pitchFamily="34" charset="0"/>
                <a:cs typeface="Arial" pitchFamily="34" charset="0"/>
              </a:rPr>
              <a:t>Humanos </a:t>
            </a:r>
          </a:p>
          <a:p>
            <a:pPr algn="ctr"/>
            <a:r>
              <a:rPr lang="es-ES" sz="2000" b="1" dirty="0" smtClean="0">
                <a:latin typeface="Arial" pitchFamily="34" charset="0"/>
                <a:cs typeface="Arial" pitchFamily="34" charset="0"/>
              </a:rPr>
              <a:t>Dirección de Parques Ornato y Forestación</a:t>
            </a:r>
          </a:p>
          <a:p>
            <a:pPr algn="ctr"/>
            <a:r>
              <a:rPr lang="es-ES" sz="2000" b="1" dirty="0" smtClean="0">
                <a:latin typeface="Arial" pitchFamily="34" charset="0"/>
                <a:cs typeface="Arial" pitchFamily="34" charset="0"/>
              </a:rPr>
              <a:t> Grafica Enero 2013- Diceimbre-2013 </a:t>
            </a:r>
            <a:endParaRPr lang="es-MX" sz="20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5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324269604"/>
              </p:ext>
            </p:extLst>
          </p:nvPr>
        </p:nvGraphicFramePr>
        <p:xfrm>
          <a:off x="571440" y="1196752"/>
          <a:ext cx="7501656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xmlns="" val="411143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534777336"/>
              </p:ext>
            </p:extLst>
          </p:nvPr>
        </p:nvGraphicFramePr>
        <p:xfrm>
          <a:off x="1619673" y="1025170"/>
          <a:ext cx="6912766" cy="5442258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1592452"/>
                <a:gridCol w="1592452"/>
                <a:gridCol w="1380126"/>
                <a:gridCol w="1167799"/>
                <a:gridCol w="1179937"/>
              </a:tblGrid>
              <a:tr h="41761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400" b="1" dirty="0" smtClean="0">
                          <a:latin typeface="Arial" pitchFamily="34" charset="0"/>
                          <a:cs typeface="Arial" pitchFamily="34" charset="0"/>
                        </a:rPr>
                        <a:t>MES</a:t>
                      </a:r>
                      <a:endParaRPr lang="es-MX" sz="14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 b="1" dirty="0" smtClean="0">
                          <a:latin typeface="Arial" pitchFamily="34" charset="0"/>
                          <a:cs typeface="Arial" pitchFamily="34" charset="0"/>
                        </a:rPr>
                        <a:t>EMPLEADOS</a:t>
                      </a:r>
                      <a:endParaRPr lang="es-MX" sz="12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400" b="1" dirty="0" smtClean="0">
                          <a:latin typeface="Arial" pitchFamily="34" charset="0"/>
                          <a:cs typeface="Arial" pitchFamily="34" charset="0"/>
                        </a:rPr>
                        <a:t>ALTAS</a:t>
                      </a:r>
                      <a:endParaRPr lang="es-MX" sz="14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 b="1" dirty="0" smtClean="0">
                          <a:latin typeface="Arial" pitchFamily="34" charset="0"/>
                          <a:cs typeface="Arial" pitchFamily="34" charset="0"/>
                        </a:rPr>
                        <a:t>CAMBIOS</a:t>
                      </a:r>
                      <a:endParaRPr lang="es-MX" sz="12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400" b="1" dirty="0" smtClean="0">
                          <a:latin typeface="Arial" pitchFamily="34" charset="0"/>
                          <a:cs typeface="Arial" pitchFamily="34" charset="0"/>
                        </a:rPr>
                        <a:t>BAJAS</a:t>
                      </a:r>
                      <a:endParaRPr lang="es-MX" sz="14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/>
                </a:tc>
              </a:tr>
              <a:tr h="41761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400" b="1" dirty="0" smtClean="0">
                          <a:latin typeface="Arial" pitchFamily="34" charset="0"/>
                          <a:cs typeface="Arial" pitchFamily="34" charset="0"/>
                        </a:rPr>
                        <a:t>Enero </a:t>
                      </a:r>
                      <a:endParaRPr lang="es-MX" sz="14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400" b="1" dirty="0" smtClean="0">
                          <a:latin typeface="Arial" pitchFamily="34" charset="0"/>
                          <a:cs typeface="Arial" pitchFamily="34" charset="0"/>
                        </a:rPr>
                        <a:t>70</a:t>
                      </a:r>
                      <a:endParaRPr lang="es-MX" sz="14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4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</a:t>
                      </a:r>
                      <a:endParaRPr lang="es-MX" sz="14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4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</a:t>
                      </a:r>
                      <a:endParaRPr lang="es-MX" sz="14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4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</a:t>
                      </a:r>
                      <a:endParaRPr lang="es-MX" sz="14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/>
                </a:tc>
              </a:tr>
              <a:tr h="41761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400" b="1" dirty="0" smtClean="0">
                          <a:latin typeface="Arial" pitchFamily="34" charset="0"/>
                          <a:cs typeface="Arial" pitchFamily="34" charset="0"/>
                        </a:rPr>
                        <a:t>Febrero</a:t>
                      </a:r>
                      <a:endParaRPr lang="es-MX" sz="14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400" b="1" dirty="0" smtClean="0">
                          <a:latin typeface="Arial" pitchFamily="34" charset="0"/>
                          <a:cs typeface="Arial" pitchFamily="34" charset="0"/>
                        </a:rPr>
                        <a:t>70</a:t>
                      </a:r>
                      <a:endParaRPr lang="es-MX" sz="14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4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</a:t>
                      </a:r>
                      <a:endParaRPr lang="es-MX" sz="14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4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</a:t>
                      </a:r>
                      <a:endParaRPr lang="es-MX" sz="14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400" b="1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s-MX" sz="14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/>
                </a:tc>
              </a:tr>
              <a:tr h="4309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400" b="1" dirty="0" smtClean="0">
                          <a:latin typeface="Arial" pitchFamily="34" charset="0"/>
                          <a:cs typeface="Arial" pitchFamily="34" charset="0"/>
                        </a:rPr>
                        <a:t>Marzo</a:t>
                      </a:r>
                      <a:endParaRPr lang="es-MX" sz="14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400" b="1" u="none" dirty="0" smtClean="0">
                          <a:latin typeface="Arial" pitchFamily="34" charset="0"/>
                          <a:cs typeface="Arial" pitchFamily="34" charset="0"/>
                        </a:rPr>
                        <a:t>69</a:t>
                      </a:r>
                      <a:endParaRPr lang="es-MX" sz="1400" b="1" u="none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400" b="1" dirty="0" smtClean="0"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es-MX" sz="14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4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</a:t>
                      </a:r>
                      <a:endParaRPr lang="es-MX" sz="14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4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</a:t>
                      </a:r>
                      <a:endParaRPr lang="es-MX" sz="14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/>
                </a:tc>
              </a:tr>
              <a:tr h="41761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400" b="1" dirty="0" smtClean="0">
                          <a:latin typeface="Arial" pitchFamily="34" charset="0"/>
                          <a:cs typeface="Arial" pitchFamily="34" charset="0"/>
                        </a:rPr>
                        <a:t>Abril</a:t>
                      </a:r>
                      <a:endParaRPr lang="es-MX" sz="14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400" b="1" u="none" dirty="0" smtClean="0">
                          <a:latin typeface="Arial" pitchFamily="34" charset="0"/>
                          <a:cs typeface="Arial" pitchFamily="34" charset="0"/>
                        </a:rPr>
                        <a:t>77</a:t>
                      </a:r>
                      <a:endParaRPr lang="es-MX" sz="1400" b="1" u="none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b="1" dirty="0" smtClean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s-MX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400" b="1" u="none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</a:t>
                      </a:r>
                      <a:endParaRPr lang="es-MX" sz="1400" b="1" u="none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400" b="1" u="none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s-MX" sz="1400" b="1" u="none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/>
                </a:tc>
              </a:tr>
              <a:tr h="41761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400" b="1" dirty="0" smtClean="0">
                          <a:latin typeface="Arial" pitchFamily="34" charset="0"/>
                          <a:cs typeface="Arial" pitchFamily="34" charset="0"/>
                        </a:rPr>
                        <a:t>Mayo</a:t>
                      </a:r>
                      <a:endParaRPr lang="es-MX" sz="14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400" b="1" dirty="0" smtClean="0">
                          <a:latin typeface="Arial" pitchFamily="34" charset="0"/>
                          <a:cs typeface="Arial" pitchFamily="34" charset="0"/>
                        </a:rPr>
                        <a:t>75</a:t>
                      </a:r>
                      <a:endParaRPr lang="es-MX" sz="14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400" b="1" u="none" dirty="0" smtClean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es-MX" sz="1400" b="1" u="none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400" b="1" u="none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</a:t>
                      </a:r>
                      <a:endParaRPr lang="es-MX" sz="1400" b="1" u="none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400" b="1" u="none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s-MX" sz="1400" b="1" u="none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/>
                </a:tc>
              </a:tr>
              <a:tr h="41761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400" b="1" dirty="0" smtClean="0">
                          <a:latin typeface="Arial" pitchFamily="34" charset="0"/>
                          <a:cs typeface="Arial" pitchFamily="34" charset="0"/>
                        </a:rPr>
                        <a:t>Junio</a:t>
                      </a:r>
                      <a:endParaRPr lang="es-MX" sz="14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400" b="1" dirty="0" smtClean="0">
                          <a:latin typeface="Arial" pitchFamily="34" charset="0"/>
                          <a:cs typeface="Arial" pitchFamily="34" charset="0"/>
                        </a:rPr>
                        <a:t>77</a:t>
                      </a:r>
                      <a:endParaRPr lang="es-MX" sz="14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400" b="1" u="none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</a:t>
                      </a:r>
                      <a:endParaRPr lang="es-MX" sz="1400" b="1" u="none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400" b="1" u="none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</a:t>
                      </a:r>
                      <a:endParaRPr lang="es-MX" sz="1400" b="1" u="none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400" b="1" u="none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</a:t>
                      </a:r>
                      <a:endParaRPr lang="es-MX" sz="1400" b="1" u="none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/>
                </a:tc>
              </a:tr>
              <a:tr h="41761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400" b="1" dirty="0" smtClean="0">
                          <a:latin typeface="Arial" pitchFamily="34" charset="0"/>
                          <a:cs typeface="Arial" pitchFamily="34" charset="0"/>
                        </a:rPr>
                        <a:t>Julio</a:t>
                      </a:r>
                      <a:endParaRPr lang="es-MX" sz="14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400" b="1" u="none" dirty="0" smtClean="0">
                          <a:latin typeface="Arial" pitchFamily="34" charset="0"/>
                          <a:cs typeface="Arial" pitchFamily="34" charset="0"/>
                        </a:rPr>
                        <a:t>77</a:t>
                      </a:r>
                      <a:endParaRPr lang="es-MX" sz="1400" b="1" u="none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400" b="1" u="none" dirty="0" smtClean="0"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es-MX" sz="1400" b="1" u="none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400" b="1" u="none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</a:t>
                      </a:r>
                      <a:endParaRPr lang="es-MX" sz="1400" b="1" u="none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400" b="1" u="none" dirty="0" smtClean="0"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  <a:endParaRPr lang="es-MX" sz="1400" b="1" u="none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/>
                </a:tc>
              </a:tr>
              <a:tr h="417612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1" dirty="0" smtClean="0">
                          <a:latin typeface="Arial" pitchFamily="34" charset="0"/>
                          <a:cs typeface="Arial" pitchFamily="34" charset="0"/>
                        </a:rPr>
                        <a:t>Agosto</a:t>
                      </a:r>
                      <a:endParaRPr lang="es-MX" sz="1400" b="1" dirty="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1" u="none" dirty="0" smtClean="0">
                          <a:latin typeface="Arial" pitchFamily="34" charset="0"/>
                          <a:cs typeface="Arial" pitchFamily="34" charset="0"/>
                        </a:rPr>
                        <a:t>72</a:t>
                      </a:r>
                      <a:endParaRPr lang="es-MX" sz="1400" b="1" u="none" dirty="0" smtClean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1" u="none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s-MX" sz="1400" b="1" u="none" dirty="0" smtClean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1" u="none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1" u="none" dirty="0" smtClean="0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es-MX" sz="1400" b="1" u="none" dirty="0" smtClean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/>
                </a:tc>
              </a:tr>
              <a:tr h="417612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1" dirty="0" smtClean="0">
                          <a:latin typeface="Arial" pitchFamily="34" charset="0"/>
                          <a:cs typeface="Arial" pitchFamily="34" charset="0"/>
                        </a:rPr>
                        <a:t>Septiembre</a:t>
                      </a:r>
                      <a:endParaRPr lang="es-MX" sz="1400" b="1" dirty="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1" u="none" dirty="0" smtClean="0">
                          <a:latin typeface="Arial" pitchFamily="34" charset="0"/>
                          <a:cs typeface="Arial" pitchFamily="34" charset="0"/>
                        </a:rPr>
                        <a:t>70</a:t>
                      </a:r>
                      <a:endParaRPr lang="es-MX" sz="1400" b="1" u="none" dirty="0" smtClean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1" u="none" dirty="0" smtClean="0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es-MX" sz="1400" b="1" u="none" dirty="0" smtClean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1" u="none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1" u="none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</a:t>
                      </a:r>
                    </a:p>
                  </a:txBody>
                  <a:tcPr/>
                </a:tc>
              </a:tr>
              <a:tr h="417612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1" dirty="0" smtClean="0">
                          <a:latin typeface="Arial" pitchFamily="34" charset="0"/>
                          <a:cs typeface="Arial" pitchFamily="34" charset="0"/>
                        </a:rPr>
                        <a:t>Octubre</a:t>
                      </a:r>
                      <a:endParaRPr lang="es-MX" sz="1400" b="1" dirty="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1" u="none" dirty="0" smtClean="0">
                          <a:latin typeface="Arial" pitchFamily="34" charset="0"/>
                          <a:cs typeface="Arial" pitchFamily="34" charset="0"/>
                        </a:rPr>
                        <a:t>74</a:t>
                      </a:r>
                      <a:endParaRPr lang="es-MX" sz="1400" b="1" u="none" dirty="0" smtClean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1" u="none" dirty="0" smtClean="0"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es-MX" sz="1400" b="1" u="none" dirty="0" smtClean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1" u="none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1" u="none" dirty="0" smtClean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es-MX" sz="1400" b="1" u="none" dirty="0" smtClean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/>
                </a:tc>
              </a:tr>
              <a:tr h="417612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1" dirty="0" smtClean="0">
                          <a:latin typeface="Arial" pitchFamily="34" charset="0"/>
                          <a:cs typeface="Arial" pitchFamily="34" charset="0"/>
                        </a:rPr>
                        <a:t>Noviembre</a:t>
                      </a:r>
                      <a:endParaRPr lang="es-MX" sz="1400" b="1" dirty="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1" u="none" dirty="0" smtClean="0">
                          <a:latin typeface="Arial" pitchFamily="34" charset="0"/>
                          <a:cs typeface="Arial" pitchFamily="34" charset="0"/>
                        </a:rPr>
                        <a:t>77</a:t>
                      </a:r>
                      <a:endParaRPr lang="es-MX" sz="1400" b="1" u="none" dirty="0" smtClean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1" u="none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1" u="none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1" u="none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</a:t>
                      </a:r>
                    </a:p>
                  </a:txBody>
                  <a:tcPr/>
                </a:tc>
              </a:tr>
              <a:tr h="417612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1" dirty="0" smtClean="0">
                          <a:latin typeface="Arial" pitchFamily="34" charset="0"/>
                          <a:cs typeface="Arial" pitchFamily="34" charset="0"/>
                        </a:rPr>
                        <a:t>Diciembre</a:t>
                      </a:r>
                      <a:endParaRPr lang="es-MX" sz="1400" b="1" dirty="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1" u="none" dirty="0" smtClean="0">
                          <a:latin typeface="Arial" pitchFamily="34" charset="0"/>
                          <a:cs typeface="Arial" pitchFamily="34" charset="0"/>
                        </a:rPr>
                        <a:t>77</a:t>
                      </a:r>
                      <a:endParaRPr lang="es-MX" sz="1400" b="1" u="none" dirty="0" smtClean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1" u="none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1" u="none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1" u="none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</a:t>
                      </a: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3" name="2 Imagen" descr="LOGO JUAREZ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440" y="6143644"/>
            <a:ext cx="714380" cy="621511"/>
          </a:xfrm>
          <a:prstGeom prst="rect">
            <a:avLst/>
          </a:prstGeom>
        </p:spPr>
      </p:pic>
      <p:sp>
        <p:nvSpPr>
          <p:cNvPr id="5" name="4 Rectángulo"/>
          <p:cNvSpPr/>
          <p:nvPr/>
        </p:nvSpPr>
        <p:spPr>
          <a:xfrm>
            <a:off x="-285784" y="6429396"/>
            <a:ext cx="242889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400" b="1" dirty="0" smtClean="0">
                <a:solidFill>
                  <a:srgbClr val="002060"/>
                </a:solidFill>
              </a:rPr>
              <a:t>Juárez </a:t>
            </a:r>
            <a:r>
              <a:rPr lang="es-ES" sz="2400" b="1" dirty="0" smtClean="0">
                <a:solidFill>
                  <a:srgbClr val="002060"/>
                </a:solidFill>
                <a:latin typeface="Brush Script MT" pitchFamily="66" charset="0"/>
              </a:rPr>
              <a:t>Cambia</a:t>
            </a:r>
            <a:endParaRPr lang="es-MX" sz="2400" dirty="0">
              <a:solidFill>
                <a:srgbClr val="002060"/>
              </a:solidFill>
            </a:endParaRPr>
          </a:p>
        </p:txBody>
      </p:sp>
      <p:sp>
        <p:nvSpPr>
          <p:cNvPr id="6" name="6 CuadroTexto"/>
          <p:cNvSpPr txBox="1">
            <a:spLocks noChangeArrowheads="1"/>
          </p:cNvSpPr>
          <p:nvPr/>
        </p:nvSpPr>
        <p:spPr bwMode="auto">
          <a:xfrm>
            <a:off x="1857356" y="9504"/>
            <a:ext cx="4854214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buFont typeface="Wingdings" pitchFamily="2" charset="2"/>
              <a:buChar char="ü"/>
            </a:pPr>
            <a:r>
              <a:rPr lang="es-ES" sz="2000" b="1" dirty="0">
                <a:latin typeface="Arial" pitchFamily="34" charset="0"/>
                <a:cs typeface="Arial" pitchFamily="34" charset="0"/>
              </a:rPr>
              <a:t>Estatus de Recursos </a:t>
            </a:r>
            <a:r>
              <a:rPr lang="es-ES" sz="2000" b="1" dirty="0" smtClean="0">
                <a:latin typeface="Arial" pitchFamily="34" charset="0"/>
                <a:cs typeface="Arial" pitchFamily="34" charset="0"/>
              </a:rPr>
              <a:t>Humanos </a:t>
            </a:r>
          </a:p>
          <a:p>
            <a:pPr algn="ctr"/>
            <a:r>
              <a:rPr lang="es-ES" sz="2000" b="1" dirty="0" smtClean="0">
                <a:latin typeface="Arial" pitchFamily="34" charset="0"/>
                <a:cs typeface="Arial" pitchFamily="34" charset="0"/>
              </a:rPr>
              <a:t>Dirección de Mantenimiento Municipal</a:t>
            </a:r>
          </a:p>
          <a:p>
            <a:pPr algn="ctr"/>
            <a:r>
              <a:rPr lang="es-ES" sz="2000" b="1" dirty="0" smtClean="0">
                <a:latin typeface="Arial" pitchFamily="34" charset="0"/>
                <a:cs typeface="Arial" pitchFamily="34" charset="0"/>
              </a:rPr>
              <a:t> Tabla Enero 2013- Diceimbre-2013 </a:t>
            </a:r>
            <a:endParaRPr lang="es-MX" sz="20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85844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602173" y="188170"/>
            <a:ext cx="4290726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Dirección de Alumbrado</a:t>
            </a:r>
            <a:endParaRPr lang="es-ES" sz="3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  <p:pic>
        <p:nvPicPr>
          <p:cNvPr id="3" name="0 Imagen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114906" y="14748"/>
            <a:ext cx="1014112" cy="677948"/>
          </a:xfrm>
          <a:prstGeom prst="rect">
            <a:avLst/>
          </a:prstGeom>
        </p:spPr>
      </p:pic>
      <p:sp>
        <p:nvSpPr>
          <p:cNvPr id="8" name="7 Rectángulo"/>
          <p:cNvSpPr/>
          <p:nvPr/>
        </p:nvSpPr>
        <p:spPr>
          <a:xfrm>
            <a:off x="184014" y="827420"/>
            <a:ext cx="3171446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342900" indent="-342900" algn="ctr">
              <a:buFont typeface="Wingdings" pitchFamily="2" charset="2"/>
              <a:buChar char="ü"/>
            </a:pPr>
            <a:r>
              <a:rPr lang="es-ES" b="1" u="sng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</a:rPr>
              <a:t>Acciones  del mes de Enero </a:t>
            </a:r>
            <a:endParaRPr lang="es-ES" b="1" u="sng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10" name="9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95568840"/>
              </p:ext>
            </p:extLst>
          </p:nvPr>
        </p:nvGraphicFramePr>
        <p:xfrm>
          <a:off x="642910" y="1469680"/>
          <a:ext cx="8143932" cy="20307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27815"/>
                <a:gridCol w="1150773"/>
                <a:gridCol w="1062252"/>
                <a:gridCol w="1239294"/>
                <a:gridCol w="1077782"/>
                <a:gridCol w="958201"/>
                <a:gridCol w="1327815"/>
              </a:tblGrid>
              <a:tr h="73968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kern="1200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Acción 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kern="1200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Arbotante /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kern="1200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luminarias</a:t>
                      </a:r>
                      <a:r>
                        <a:rPr lang="es-ES" sz="1200" b="1" kern="1200" baseline="0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existentes</a:t>
                      </a:r>
                      <a:endParaRPr lang="es-MX" sz="1200" b="1" kern="1200" dirty="0">
                        <a:solidFill>
                          <a:schemeClr val="lt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kern="1200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Luminarias</a:t>
                      </a:r>
                      <a:r>
                        <a:rPr lang="es-ES" sz="1200" b="1" kern="1200" baseline="0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Encendidas</a:t>
                      </a:r>
                      <a:endParaRPr lang="es-MX" sz="1200" b="1" kern="1200" dirty="0">
                        <a:solidFill>
                          <a:schemeClr val="lt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1" kern="1200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Meta</a:t>
                      </a:r>
                      <a:endParaRPr lang="es-MX" sz="1100" b="1" kern="1200" dirty="0">
                        <a:solidFill>
                          <a:schemeClr val="lt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kern="1200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Reparación de Luminaria</a:t>
                      </a:r>
                      <a:endParaRPr lang="es-MX" sz="1200" b="1" kern="1200" dirty="0">
                        <a:solidFill>
                          <a:schemeClr val="lt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kern="1200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% de Avance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100" b="1" kern="1200" dirty="0">
                        <a:solidFill>
                          <a:schemeClr val="lt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kern="1200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Evidencia</a:t>
                      </a:r>
                      <a:r>
                        <a:rPr lang="es-ES" sz="1200" b="1" kern="1200" baseline="0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Fotográfica</a:t>
                      </a:r>
                      <a:endParaRPr lang="es-MX" sz="1200" b="1" kern="1200" dirty="0">
                        <a:solidFill>
                          <a:schemeClr val="lt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129107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hlinkClick r:id="rId3" action="ppaction://hlinkpres?slideindex=1&amp;slidetitle=Diapositiva 1"/>
                        </a:rPr>
                        <a:t>Av.</a:t>
                      </a:r>
                      <a:r>
                        <a:rPr lang="es-ES" sz="12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hlinkClick r:id="rId3" action="ppaction://hlinkpres?slideindex=1&amp;slidetitle=Diapositiva 1"/>
                        </a:rPr>
                        <a:t> Camino a Rancho Viejo</a:t>
                      </a:r>
                      <a:endParaRPr lang="es-MX" sz="1200" b="1" i="0" u="none" strike="noStrike" dirty="0" smtClean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1" dirty="0" smtClean="0">
                          <a:latin typeface="Arial" pitchFamily="34" charset="0"/>
                          <a:cs typeface="Arial" pitchFamily="34" charset="0"/>
                        </a:rPr>
                        <a:t>60</a:t>
                      </a:r>
                      <a:endParaRPr lang="es-MX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1" dirty="0" smtClean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s-MX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1" dirty="0" smtClean="0">
                          <a:latin typeface="Arial" pitchFamily="34" charset="0"/>
                          <a:cs typeface="Arial" pitchFamily="34" charset="0"/>
                        </a:rPr>
                        <a:t>Encender</a:t>
                      </a:r>
                      <a:r>
                        <a:rPr lang="es-ES" sz="1200" b="1" baseline="0" dirty="0" smtClean="0">
                          <a:latin typeface="Arial" pitchFamily="34" charset="0"/>
                          <a:cs typeface="Arial" pitchFamily="34" charset="0"/>
                        </a:rPr>
                        <a:t> todas las luminarias de la Av. Camino a Rancho Viejo</a:t>
                      </a:r>
                      <a:endParaRPr lang="es-MX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1" dirty="0" smtClean="0">
                          <a:latin typeface="Arial" pitchFamily="34" charset="0"/>
                          <a:cs typeface="Arial" pitchFamily="34" charset="0"/>
                        </a:rPr>
                        <a:t>60</a:t>
                      </a:r>
                      <a:endParaRPr lang="es-MX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dirty="0" smtClean="0">
                          <a:latin typeface="Arial" pitchFamily="34" charset="0"/>
                          <a:cs typeface="Arial" pitchFamily="34" charset="0"/>
                        </a:rPr>
                        <a:t>100 %</a:t>
                      </a:r>
                      <a:endParaRPr lang="es-MX" sz="1200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endParaRPr lang="es-MX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1" dirty="0" smtClean="0">
                          <a:latin typeface="Arial" pitchFamily="34" charset="0"/>
                          <a:cs typeface="Arial" pitchFamily="34" charset="0"/>
                          <a:hlinkClick r:id="rId3" action="ppaction://hlinkpres?slideindex=2&amp;slidetitle=Diapositiva 2"/>
                        </a:rPr>
                        <a:t>Evidencia</a:t>
                      </a:r>
                      <a:endParaRPr lang="es-MX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11" name="10 Imagen" descr="LOGO JUAREZ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1440" y="6143644"/>
            <a:ext cx="714380" cy="621511"/>
          </a:xfrm>
          <a:prstGeom prst="rect">
            <a:avLst/>
          </a:prstGeom>
        </p:spPr>
      </p:pic>
      <p:sp>
        <p:nvSpPr>
          <p:cNvPr id="12" name="11 Rectángulo"/>
          <p:cNvSpPr/>
          <p:nvPr/>
        </p:nvSpPr>
        <p:spPr>
          <a:xfrm>
            <a:off x="-285784" y="6429396"/>
            <a:ext cx="242889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400" b="1" dirty="0" smtClean="0">
                <a:solidFill>
                  <a:srgbClr val="002060"/>
                </a:solidFill>
              </a:rPr>
              <a:t>Juárez </a:t>
            </a:r>
            <a:r>
              <a:rPr lang="es-ES" sz="2400" b="1" dirty="0" smtClean="0">
                <a:solidFill>
                  <a:srgbClr val="002060"/>
                </a:solidFill>
                <a:latin typeface="Brush Script MT" pitchFamily="66" charset="0"/>
              </a:rPr>
              <a:t>Cambia</a:t>
            </a:r>
            <a:endParaRPr lang="es-MX" sz="2400" dirty="0">
              <a:solidFill>
                <a:srgbClr val="002060"/>
              </a:solidFill>
            </a:endParaRPr>
          </a:p>
        </p:txBody>
      </p:sp>
      <p:pic>
        <p:nvPicPr>
          <p:cNvPr id="13" name="0 Imagen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658816" y="0"/>
            <a:ext cx="1485184" cy="1413988"/>
          </a:xfrm>
          <a:prstGeom prst="rect">
            <a:avLst/>
          </a:prstGeom>
        </p:spPr>
      </p:pic>
      <p:graphicFrame>
        <p:nvGraphicFramePr>
          <p:cNvPr id="14" name="1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95568840"/>
              </p:ext>
            </p:extLst>
          </p:nvPr>
        </p:nvGraphicFramePr>
        <p:xfrm>
          <a:off x="642912" y="3571876"/>
          <a:ext cx="8143930" cy="18268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0751"/>
                <a:gridCol w="1153318"/>
                <a:gridCol w="1302143"/>
                <a:gridCol w="1004493"/>
                <a:gridCol w="1281523"/>
                <a:gridCol w="857256"/>
                <a:gridCol w="1214446"/>
              </a:tblGrid>
              <a:tr h="69145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kern="1200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Acción 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kern="1200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Arbotante /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kern="1200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luminarias</a:t>
                      </a:r>
                      <a:r>
                        <a:rPr lang="es-ES" sz="1200" b="1" kern="1200" baseline="0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existentes</a:t>
                      </a:r>
                      <a:endParaRPr lang="es-MX" sz="1200" b="1" kern="1200" dirty="0">
                        <a:solidFill>
                          <a:schemeClr val="lt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kern="1200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Luminarias</a:t>
                      </a:r>
                      <a:r>
                        <a:rPr lang="es-ES" sz="1200" b="1" kern="1200" baseline="0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Encendidas</a:t>
                      </a:r>
                      <a:endParaRPr lang="es-MX" sz="1200" b="1" kern="1200" dirty="0">
                        <a:solidFill>
                          <a:schemeClr val="lt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kern="1200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Meta</a:t>
                      </a:r>
                      <a:endParaRPr lang="es-MX" sz="1200" b="1" kern="1200" dirty="0">
                        <a:solidFill>
                          <a:schemeClr val="lt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kern="1200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Reparación de Luminaria</a:t>
                      </a:r>
                      <a:endParaRPr lang="es-MX" sz="1200" b="1" kern="1200" dirty="0">
                        <a:solidFill>
                          <a:schemeClr val="lt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kern="1200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% de Avance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400" b="1" kern="1200" dirty="0">
                        <a:solidFill>
                          <a:schemeClr val="lt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kern="1200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Evidencia</a:t>
                      </a:r>
                      <a:r>
                        <a:rPr lang="es-ES" sz="1200" b="1" kern="1200" baseline="0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Fotográfica</a:t>
                      </a:r>
                      <a:endParaRPr lang="es-MX" sz="1200" b="1" kern="1200" dirty="0">
                        <a:solidFill>
                          <a:schemeClr val="lt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113543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hlinkClick r:id="rId3" action="ppaction://hlinkpres?slideindex=4&amp;slidetitle=Diapositiva 4"/>
                        </a:rPr>
                        <a:t>Colonia</a:t>
                      </a:r>
                      <a:r>
                        <a:rPr lang="es-ES" sz="12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hlinkClick r:id="rId3" action="ppaction://hlinkpres?slideindex=4&amp;slidetitle=Diapositiva 4"/>
                        </a:rPr>
                        <a:t> La Escondida</a:t>
                      </a:r>
                      <a:endParaRPr lang="es-MX" sz="1200" b="1" i="0" u="none" strike="noStrike" dirty="0" smtClean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1" dirty="0" smtClean="0">
                          <a:latin typeface="Arial" pitchFamily="34" charset="0"/>
                          <a:cs typeface="Arial" pitchFamily="34" charset="0"/>
                        </a:rPr>
                        <a:t>62</a:t>
                      </a:r>
                      <a:endParaRPr lang="es-MX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1" dirty="0" smtClean="0">
                          <a:latin typeface="Arial" pitchFamily="34" charset="0"/>
                          <a:cs typeface="Arial" pitchFamily="34" charset="0"/>
                        </a:rPr>
                        <a:t>16</a:t>
                      </a:r>
                      <a:endParaRPr lang="es-MX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1" dirty="0" smtClean="0">
                          <a:latin typeface="Arial" pitchFamily="34" charset="0"/>
                          <a:cs typeface="Arial" pitchFamily="34" charset="0"/>
                        </a:rPr>
                        <a:t>Rehabilitar el Alumbrado</a:t>
                      </a:r>
                      <a:r>
                        <a:rPr lang="es-ES" sz="1200" b="1" baseline="0" dirty="0" smtClean="0">
                          <a:latin typeface="Arial" pitchFamily="34" charset="0"/>
                          <a:cs typeface="Arial" pitchFamily="34" charset="0"/>
                        </a:rPr>
                        <a:t> Publico de la Colonia</a:t>
                      </a:r>
                      <a:endParaRPr lang="es-MX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1" dirty="0" smtClean="0">
                          <a:latin typeface="Arial" pitchFamily="34" charset="0"/>
                          <a:cs typeface="Arial" pitchFamily="34" charset="0"/>
                        </a:rPr>
                        <a:t>19</a:t>
                      </a:r>
                      <a:endParaRPr lang="es-MX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dirty="0" smtClean="0">
                          <a:latin typeface="Arial" pitchFamily="34" charset="0"/>
                          <a:cs typeface="Arial" pitchFamily="34" charset="0"/>
                        </a:rPr>
                        <a:t>31 %</a:t>
                      </a:r>
                      <a:endParaRPr lang="es-MX" sz="1200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endParaRPr lang="es-MX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1" dirty="0" smtClean="0">
                          <a:latin typeface="Arial" pitchFamily="34" charset="0"/>
                          <a:cs typeface="Arial" pitchFamily="34" charset="0"/>
                          <a:hlinkClick r:id="rId3" action="ppaction://hlinkpres?slideindex=5&amp;slidetitle=Diapositiva 5"/>
                        </a:rPr>
                        <a:t>Evidencia</a:t>
                      </a:r>
                      <a:endParaRPr lang="es-MX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041148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LOGO JUAREZ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440" y="6143644"/>
            <a:ext cx="714380" cy="621511"/>
          </a:xfrm>
          <a:prstGeom prst="rect">
            <a:avLst/>
          </a:prstGeom>
        </p:spPr>
      </p:pic>
      <p:sp>
        <p:nvSpPr>
          <p:cNvPr id="5" name="4 Rectángulo"/>
          <p:cNvSpPr/>
          <p:nvPr/>
        </p:nvSpPr>
        <p:spPr>
          <a:xfrm>
            <a:off x="-285784" y="6429396"/>
            <a:ext cx="242889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400" b="1" dirty="0" smtClean="0">
                <a:solidFill>
                  <a:srgbClr val="002060"/>
                </a:solidFill>
              </a:rPr>
              <a:t>Juárez </a:t>
            </a:r>
            <a:r>
              <a:rPr lang="es-ES" sz="2400" b="1" dirty="0" smtClean="0">
                <a:solidFill>
                  <a:srgbClr val="002060"/>
                </a:solidFill>
                <a:latin typeface="Brush Script MT" pitchFamily="66" charset="0"/>
              </a:rPr>
              <a:t>Cambia</a:t>
            </a:r>
            <a:endParaRPr lang="es-MX" sz="2400" dirty="0">
              <a:solidFill>
                <a:srgbClr val="002060"/>
              </a:solidFill>
            </a:endParaRPr>
          </a:p>
        </p:txBody>
      </p:sp>
      <p:pic>
        <p:nvPicPr>
          <p:cNvPr id="6" name="0 Imagen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658816" y="0"/>
            <a:ext cx="1485184" cy="1413988"/>
          </a:xfrm>
          <a:prstGeom prst="rect">
            <a:avLst/>
          </a:prstGeom>
        </p:spPr>
      </p:pic>
      <p:graphicFrame>
        <p:nvGraphicFramePr>
          <p:cNvPr id="7" name="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95568840"/>
              </p:ext>
            </p:extLst>
          </p:nvPr>
        </p:nvGraphicFramePr>
        <p:xfrm>
          <a:off x="1428728" y="1285860"/>
          <a:ext cx="6414916" cy="49685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31754"/>
                <a:gridCol w="920612"/>
                <a:gridCol w="836728"/>
                <a:gridCol w="976183"/>
                <a:gridCol w="767001"/>
                <a:gridCol w="836728"/>
                <a:gridCol w="1045910"/>
              </a:tblGrid>
              <a:tr h="60742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Acción 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9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Arbotante /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9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luminarias</a:t>
                      </a:r>
                      <a:r>
                        <a:rPr lang="es-ES" sz="9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existentes</a:t>
                      </a:r>
                      <a:endParaRPr lang="es-MX" sz="9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Luminarias</a:t>
                      </a:r>
                      <a:r>
                        <a:rPr lang="es-ES" sz="10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Encendidas</a:t>
                      </a:r>
                      <a:endParaRPr lang="es-MX" sz="10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Meta</a:t>
                      </a:r>
                      <a:endParaRPr lang="es-MX" sz="10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Reparación de Luminaria</a:t>
                      </a:r>
                      <a:endParaRPr lang="es-MX" sz="10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% de Avance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0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Evidencia</a:t>
                      </a:r>
                      <a:r>
                        <a:rPr lang="es-ES" sz="10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Fotográfica</a:t>
                      </a:r>
                      <a:endParaRPr lang="es-MX" sz="10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1060228">
                <a:tc>
                  <a:txBody>
                    <a:bodyPr/>
                    <a:lstStyle/>
                    <a:p>
                      <a:r>
                        <a:rPr lang="en-US" sz="1050" b="1" dirty="0" err="1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Jardín</a:t>
                      </a:r>
                      <a:r>
                        <a:rPr lang="en-US" sz="1050" b="1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 </a:t>
                      </a:r>
                      <a:r>
                        <a:rPr lang="en-US" sz="1050" b="1" dirty="0" err="1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Niños</a:t>
                      </a:r>
                      <a:r>
                        <a:rPr lang="en-US" sz="1050" b="1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 </a:t>
                      </a:r>
                    </a:p>
                    <a:p>
                      <a:r>
                        <a:rPr lang="en-US" sz="1050" b="1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Gibran </a:t>
                      </a:r>
                      <a:r>
                        <a:rPr lang="en-US" sz="1050" b="1" dirty="0" err="1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Jalil</a:t>
                      </a:r>
                      <a:r>
                        <a:rPr lang="en-US" sz="1050" b="1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Gibran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05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MX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MX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MX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MX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MX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MX" sz="1200" b="1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029067">
                <a:tc>
                  <a:txBody>
                    <a:bodyPr/>
                    <a:lstStyle/>
                    <a:p>
                      <a:r>
                        <a:rPr lang="en-US" sz="1050" b="1" dirty="0" err="1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Primaria</a:t>
                      </a:r>
                      <a:r>
                        <a:rPr lang="en-US" sz="1050" b="1" baseline="0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50" b="1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Benito </a:t>
                      </a:r>
                      <a:r>
                        <a:rPr lang="en-US" sz="1050" b="1" dirty="0" err="1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Juárez</a:t>
                      </a:r>
                      <a:endParaRPr lang="en-US" sz="1050" b="1" dirty="0" smtClean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05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MX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MX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MX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MX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MX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MX" sz="1200" b="1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060228">
                <a:tc>
                  <a:txBody>
                    <a:bodyPr/>
                    <a:lstStyle/>
                    <a:p>
                      <a:r>
                        <a:rPr lang="en-US" sz="1050" b="1" dirty="0" err="1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Secundaria</a:t>
                      </a:r>
                      <a:r>
                        <a:rPr lang="en-US" sz="1050" b="1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r>
                        <a:rPr lang="en-US" sz="1050" b="1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Ignacio </a:t>
                      </a:r>
                      <a:r>
                        <a:rPr lang="en-US" sz="1050" b="1" dirty="0" err="1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Ramírez</a:t>
                      </a:r>
                      <a:endParaRPr lang="es-MX" sz="1050" b="1" dirty="0" smtClean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s-MX" sz="105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MX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MX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MX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MX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MX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MX" sz="1200" b="1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131329">
                <a:tc>
                  <a:txBody>
                    <a:bodyPr/>
                    <a:lstStyle/>
                    <a:p>
                      <a:r>
                        <a:rPr lang="en-US" sz="1050" b="1" dirty="0" err="1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Secundaria</a:t>
                      </a:r>
                      <a:endParaRPr lang="en-US" sz="1050" b="1" dirty="0" smtClean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en-US" sz="1050" b="1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Carlos Fuentes </a:t>
                      </a:r>
                      <a:r>
                        <a:rPr lang="en-US" sz="1050" b="1" dirty="0" err="1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Macías</a:t>
                      </a:r>
                      <a:endParaRPr lang="en-US" sz="1050" b="1" dirty="0" smtClean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en-US" sz="105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			</a:t>
                      </a:r>
                      <a:endParaRPr lang="es-MX" sz="105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MX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MX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MX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MX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MX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MX" sz="1200" b="1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" name="7 Rectángulo"/>
          <p:cNvSpPr/>
          <p:nvPr/>
        </p:nvSpPr>
        <p:spPr>
          <a:xfrm>
            <a:off x="602173" y="188170"/>
            <a:ext cx="4290726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Dirección de Alumbrado</a:t>
            </a:r>
            <a:endParaRPr lang="es-ES" sz="3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184014" y="827420"/>
            <a:ext cx="3171446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342900" indent="-342900" algn="ctr">
              <a:buFont typeface="Wingdings" pitchFamily="2" charset="2"/>
              <a:buChar char="ü"/>
            </a:pPr>
            <a:r>
              <a:rPr lang="es-ES" b="1" u="sng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</a:rPr>
              <a:t>Acciones  del mes de Enero </a:t>
            </a:r>
            <a:endParaRPr lang="es-ES" b="1" u="sng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Imagen" descr="LOGO JUAREZ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440" y="6143644"/>
            <a:ext cx="714380" cy="621511"/>
          </a:xfrm>
          <a:prstGeom prst="rect">
            <a:avLst/>
          </a:prstGeom>
        </p:spPr>
      </p:pic>
      <p:sp>
        <p:nvSpPr>
          <p:cNvPr id="6" name="5 Rectángulo"/>
          <p:cNvSpPr/>
          <p:nvPr/>
        </p:nvSpPr>
        <p:spPr>
          <a:xfrm>
            <a:off x="-285784" y="6429396"/>
            <a:ext cx="242889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400" b="1" dirty="0" smtClean="0">
                <a:solidFill>
                  <a:srgbClr val="002060"/>
                </a:solidFill>
              </a:rPr>
              <a:t>Juárez </a:t>
            </a:r>
            <a:r>
              <a:rPr lang="es-ES" sz="2400" b="1" dirty="0" smtClean="0">
                <a:solidFill>
                  <a:srgbClr val="002060"/>
                </a:solidFill>
                <a:latin typeface="Brush Script MT" pitchFamily="66" charset="0"/>
              </a:rPr>
              <a:t>Cambia</a:t>
            </a:r>
            <a:endParaRPr lang="es-MX" sz="2400" dirty="0">
              <a:solidFill>
                <a:srgbClr val="002060"/>
              </a:solidFill>
            </a:endParaRPr>
          </a:p>
        </p:txBody>
      </p:sp>
      <p:pic>
        <p:nvPicPr>
          <p:cNvPr id="7" name="0 Imagen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658816" y="0"/>
            <a:ext cx="1485184" cy="1413988"/>
          </a:xfrm>
          <a:prstGeom prst="rect">
            <a:avLst/>
          </a:prstGeom>
        </p:spPr>
      </p:pic>
      <p:sp>
        <p:nvSpPr>
          <p:cNvPr id="8" name="7 Rectángulo"/>
          <p:cNvSpPr/>
          <p:nvPr/>
        </p:nvSpPr>
        <p:spPr>
          <a:xfrm>
            <a:off x="602173" y="188170"/>
            <a:ext cx="351910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Dirección de Limpia</a:t>
            </a:r>
            <a:endParaRPr lang="es-ES" sz="3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184014" y="620688"/>
            <a:ext cx="3171446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342900" indent="-342900" algn="ctr">
              <a:buFont typeface="Wingdings" pitchFamily="2" charset="2"/>
              <a:buChar char="ü"/>
            </a:pPr>
            <a:r>
              <a:rPr lang="es-ES" b="1" u="sng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</a:rPr>
              <a:t>Acciones  del mes de Enero </a:t>
            </a:r>
            <a:endParaRPr lang="es-ES" b="1" u="sng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11" name="10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838491172"/>
              </p:ext>
            </p:extLst>
          </p:nvPr>
        </p:nvGraphicFramePr>
        <p:xfrm>
          <a:off x="184014" y="1124744"/>
          <a:ext cx="8708465" cy="5129866"/>
        </p:xfrm>
        <a:graphic>
          <a:graphicData uri="http://schemas.openxmlformats.org/drawingml/2006/table">
            <a:tbl>
              <a:tblPr/>
              <a:tblGrid>
                <a:gridCol w="1833838"/>
                <a:gridCol w="1836533"/>
                <a:gridCol w="1100304"/>
                <a:gridCol w="1247046"/>
                <a:gridCol w="894415"/>
                <a:gridCol w="1796329"/>
              </a:tblGrid>
              <a:tr h="528620">
                <a:tc>
                  <a:txBody>
                    <a:bodyPr/>
                    <a:lstStyle/>
                    <a:p>
                      <a:pPr algn="ctr" rtl="0" fontAlgn="ctr"/>
                      <a:endParaRPr lang="es-ES" sz="1800" b="1" i="0" u="none" strike="noStrike" dirty="0" smtClean="0">
                        <a:solidFill>
                          <a:schemeClr val="bg1"/>
                        </a:solidFill>
                        <a:latin typeface="Calibri"/>
                      </a:endParaRPr>
                    </a:p>
                    <a:p>
                      <a:pPr algn="ctr" rtl="0" fontAlgn="ctr"/>
                      <a:endParaRPr lang="es-MX" sz="18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5160" marR="5160" marT="5160" marB="0" anchor="ctr">
                    <a:lnL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8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Ubicación </a:t>
                      </a:r>
                    </a:p>
                  </a:txBody>
                  <a:tcPr marL="5160" marR="5160" marT="5160" marB="0" anchor="ctr">
                    <a:lnL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8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Días Laborados </a:t>
                      </a:r>
                    </a:p>
                  </a:txBody>
                  <a:tcPr marL="5160" marR="5160" marT="5160" marB="0" anchor="ctr">
                    <a:lnL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8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Personal </a:t>
                      </a:r>
                    </a:p>
                  </a:txBody>
                  <a:tcPr marL="5160" marR="5160" marT="5160" marB="0" anchor="ctr">
                    <a:lnL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8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%  de avance </a:t>
                      </a:r>
                    </a:p>
                  </a:txBody>
                  <a:tcPr marL="5160" marR="5160" marT="5160" marB="0" anchor="ctr">
                    <a:lnL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800" b="1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Evidencia</a:t>
                      </a:r>
                      <a:br>
                        <a:rPr lang="es-ES" sz="1800" b="1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</a:br>
                      <a:r>
                        <a:rPr lang="es-ES" sz="1800" b="1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fotográfica</a:t>
                      </a:r>
                      <a:endParaRPr lang="es-MX" sz="18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5160" marR="5160" marT="5160" marB="0" anchor="ctr">
                    <a:lnL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231643">
                <a:tc rowSpan="17">
                  <a:txBody>
                    <a:bodyPr/>
                    <a:lstStyle/>
                    <a:p>
                      <a:pPr algn="ctr" rtl="0" fontAlgn="ctr"/>
                      <a:r>
                        <a:rPr lang="es-ES" sz="2000" b="1" i="0" u="none" strike="noStrike" dirty="0" smtClean="0">
                          <a:solidFill>
                            <a:schemeClr val="bg1"/>
                          </a:solidFill>
                          <a:latin typeface="Calibri"/>
                          <a:hlinkClick r:id="rId4" action="ppaction://hlinkpres?slideindex=1&amp;slidetitle=Presentación de PowerPoint"/>
                        </a:rPr>
                        <a:t>Acciones</a:t>
                      </a:r>
                      <a:r>
                        <a:rPr lang="es-ES" sz="2000" b="1" i="0" u="none" strike="noStrike" baseline="0" dirty="0" smtClean="0">
                          <a:solidFill>
                            <a:schemeClr val="bg1"/>
                          </a:solidFill>
                          <a:latin typeface="Calibri"/>
                          <a:hlinkClick r:id="rId4" action="ppaction://hlinkpres?slideindex=1&amp;slidetitle=Presentación de PowerPoint"/>
                        </a:rPr>
                        <a:t> </a:t>
                      </a:r>
                      <a:endParaRPr lang="es-MX" sz="2000" b="1" i="0" u="none" strike="noStrike" dirty="0" smtClean="0">
                        <a:solidFill>
                          <a:schemeClr val="bg1"/>
                        </a:solidFill>
                        <a:latin typeface="Calibri"/>
                        <a:hlinkClick r:id="rId4" action="ppaction://hlinkpres?slideindex=1&amp;slidetitle=Presentación de PowerPoint"/>
                      </a:endParaRPr>
                    </a:p>
                    <a:p>
                      <a:pPr algn="ctr" rtl="0" fontAlgn="ctr"/>
                      <a:r>
                        <a:rPr lang="es-MX" sz="2000" b="1" i="0" u="none" strike="noStrike" dirty="0" smtClean="0">
                          <a:solidFill>
                            <a:schemeClr val="bg1"/>
                          </a:solidFill>
                          <a:latin typeface="Calibri"/>
                          <a:hlinkClick r:id="rId4" action="ppaction://hlinkpres?slideindex=1&amp;slidetitle=Presentación de PowerPoint"/>
                        </a:rPr>
                        <a:t>Limpieza</a:t>
                      </a:r>
                      <a:endParaRPr lang="es-MX" sz="20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5160" marR="5160" marT="5160" marB="0" anchor="ctr">
                    <a:lnL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81D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Av. Reynosa</a:t>
                      </a:r>
                    </a:p>
                  </a:txBody>
                  <a:tcPr marL="5160" marR="5160" marT="5160" marB="0" anchor="ctr">
                    <a:lnL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5160" marR="5160" marT="5160" marB="0" anchor="ctr">
                    <a:lnL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5160" marR="5160" marT="5160" marB="0" anchor="ctr">
                    <a:lnL w="635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100%</a:t>
                      </a:r>
                    </a:p>
                  </a:txBody>
                  <a:tcPr marL="5160" marR="5160" marT="5160" marB="0" anchor="ctr">
                    <a:lnL w="1270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 rowSpan="17">
                  <a:txBody>
                    <a:bodyPr/>
                    <a:lstStyle/>
                    <a:p>
                      <a:pPr algn="ctr" rtl="0" fontAlgn="ctr"/>
                      <a:r>
                        <a:rPr lang="es-ES" sz="3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  <a:hlinkClick r:id="rId4" action="ppaction://hlinkpres?slideindex=3&amp;slidetitle=Presentación de PowerPoint"/>
                        </a:rPr>
                        <a:t>Evidencia</a:t>
                      </a:r>
                      <a:endParaRPr lang="es-MX" sz="3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160" marR="5160" marT="5160" marB="0" vert="vert" anchor="ctr">
                    <a:lnL w="1270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243522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Teófilo </a:t>
                      </a: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Salinas</a:t>
                      </a:r>
                    </a:p>
                  </a:txBody>
                  <a:tcPr marL="5160" marR="5160" marT="5160" marB="0" anchor="ctr">
                    <a:lnL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5160" marR="5160" marT="5160" marB="0" anchor="ctr">
                    <a:lnL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5160" marR="5160" marT="5160" marB="0" anchor="ctr">
                    <a:lnL w="635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100%</a:t>
                      </a:r>
                    </a:p>
                  </a:txBody>
                  <a:tcPr marL="5160" marR="5160" marT="5160" marB="0" anchor="ctr">
                    <a:lnL w="1270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es-MX" sz="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160" marR="5160" marT="5160" marB="0" anchor="ctr">
                    <a:lnL w="1270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243522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2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Carr</a:t>
                      </a: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. </a:t>
                      </a:r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Juárez </a:t>
                      </a: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 Cadereyta</a:t>
                      </a:r>
                    </a:p>
                  </a:txBody>
                  <a:tcPr marL="5160" marR="5160" marT="5160" marB="0" anchor="ctr">
                    <a:lnL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5160" marR="5160" marT="5160" marB="0" anchor="ctr">
                    <a:lnL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5160" marR="5160" marT="5160" marB="0" anchor="ctr">
                    <a:lnL w="635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100%</a:t>
                      </a:r>
                    </a:p>
                  </a:txBody>
                  <a:tcPr marL="5160" marR="5160" marT="5160" marB="0" anchor="ctr">
                    <a:lnL w="1270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es-MX" sz="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160" marR="5160" marT="5160" marB="0" anchor="ctr">
                    <a:lnL w="1270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362312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Arturo B. de la Garza</a:t>
                      </a:r>
                    </a:p>
                  </a:txBody>
                  <a:tcPr marL="5160" marR="5160" marT="5160" marB="0" anchor="ctr">
                    <a:lnL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5160" marR="5160" marT="5160" marB="0" anchor="ctr">
                    <a:lnL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5160" marR="5160" marT="5160" marB="0" anchor="ctr">
                    <a:lnL w="635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100%</a:t>
                      </a:r>
                    </a:p>
                  </a:txBody>
                  <a:tcPr marL="5160" marR="5160" marT="5160" marB="0" anchor="ctr">
                    <a:lnL w="1270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es-MX" sz="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160" marR="5160" marT="5160" marB="0" anchor="ctr">
                    <a:lnL w="1270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243522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San Mateo</a:t>
                      </a:r>
                    </a:p>
                  </a:txBody>
                  <a:tcPr marL="5160" marR="5160" marT="5160" marB="0" anchor="ctr">
                    <a:lnL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5160" marR="5160" marT="5160" marB="0" anchor="ctr">
                    <a:lnL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5160" marR="5160" marT="5160" marB="0" anchor="ctr">
                    <a:lnL w="635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100%</a:t>
                      </a:r>
                    </a:p>
                  </a:txBody>
                  <a:tcPr marL="5160" marR="5160" marT="5160" marB="0" anchor="ctr">
                    <a:lnL w="1270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es-MX" sz="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160" marR="5160" marT="5160" marB="0" anchor="ctr">
                    <a:lnL w="1270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124731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San Roque</a:t>
                      </a:r>
                    </a:p>
                  </a:txBody>
                  <a:tcPr marL="5160" marR="5160" marT="5160" marB="0" anchor="ctr">
                    <a:lnL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5160" marR="5160" marT="5160" marB="0" anchor="ctr">
                    <a:lnL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5160" marR="5160" marT="5160" marB="0" anchor="ctr">
                    <a:lnL w="635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100%</a:t>
                      </a:r>
                    </a:p>
                  </a:txBody>
                  <a:tcPr marL="5160" marR="5160" marT="5160" marB="0" anchor="ctr">
                    <a:lnL w="1270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es-MX" sz="6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160" marR="5160" marT="5160" marB="0" anchor="ctr">
                    <a:lnL w="1270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243522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Eloy Cavazos</a:t>
                      </a:r>
                    </a:p>
                  </a:txBody>
                  <a:tcPr marL="5160" marR="5160" marT="5160" marB="0" anchor="ctr">
                    <a:lnL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18</a:t>
                      </a:r>
                    </a:p>
                  </a:txBody>
                  <a:tcPr marL="5160" marR="5160" marT="5160" marB="0" anchor="ctr">
                    <a:lnL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5160" marR="5160" marT="5160" marB="0" anchor="ctr">
                    <a:lnL w="635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100%</a:t>
                      </a:r>
                    </a:p>
                  </a:txBody>
                  <a:tcPr marL="5160" marR="5160" marT="5160" marB="0" anchor="ctr">
                    <a:lnL w="1270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es-MX" sz="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160" marR="5160" marT="5160" marB="0" anchor="ctr">
                    <a:lnL w="1270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243522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2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Carr</a:t>
                      </a: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. </a:t>
                      </a:r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Juárez </a:t>
                      </a: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 Apodaca</a:t>
                      </a:r>
                    </a:p>
                  </a:txBody>
                  <a:tcPr marL="5160" marR="5160" marT="5160" marB="0" anchor="ctr">
                    <a:lnL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5160" marR="5160" marT="5160" marB="0" anchor="ctr">
                    <a:lnL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5160" marR="5160" marT="5160" marB="0" anchor="ctr">
                    <a:lnL w="635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100%</a:t>
                      </a:r>
                    </a:p>
                  </a:txBody>
                  <a:tcPr marL="5160" marR="5160" marT="5160" marB="0" anchor="ctr">
                    <a:lnL w="1270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es-MX" sz="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160" marR="5160" marT="5160" marB="0" anchor="ctr">
                    <a:lnL w="1270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243522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Brecha (Monte Cristal 4º Sec.)</a:t>
                      </a:r>
                    </a:p>
                  </a:txBody>
                  <a:tcPr marL="5160" marR="5160" marT="5160" marB="0" anchor="ctr">
                    <a:lnL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5160" marR="5160" marT="5160" marB="0" anchor="ctr">
                    <a:lnL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5160" marR="5160" marT="5160" marB="0" anchor="ctr">
                    <a:lnL w="635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100%</a:t>
                      </a:r>
                    </a:p>
                  </a:txBody>
                  <a:tcPr marL="5160" marR="5160" marT="5160" marB="0" anchor="ctr">
                    <a:lnL w="1270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es-MX" sz="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160" marR="5160" marT="5160" marB="0" anchor="ctr">
                    <a:lnL w="1270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243522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Brecha    </a:t>
                      </a:r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(20</a:t>
                      </a:r>
                      <a:r>
                        <a:rPr lang="es-MX" sz="1200" b="1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de Septiembre</a:t>
                      </a:r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)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160" marR="5160" marT="5160" marB="0" anchor="ctr">
                    <a:lnL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5160" marR="5160" marT="5160" marB="0" anchor="ctr">
                    <a:lnL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5160" marR="5160" marT="5160" marB="0" anchor="ctr">
                    <a:lnL w="635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100%</a:t>
                      </a:r>
                    </a:p>
                  </a:txBody>
                  <a:tcPr marL="5160" marR="5160" marT="5160" marB="0" anchor="ctr">
                    <a:lnL w="1270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es-MX" sz="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160" marR="5160" marT="5160" marB="0" anchor="ctr">
                    <a:lnL w="1270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243522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Canal (Arturo B. de la Garza)</a:t>
                      </a:r>
                    </a:p>
                  </a:txBody>
                  <a:tcPr marL="5160" marR="5160" marT="5160" marB="0" anchor="ctr">
                    <a:lnL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5160" marR="5160" marT="5160" marB="0" anchor="ctr">
                    <a:lnL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5160" marR="5160" marT="5160" marB="0" anchor="ctr">
                    <a:lnL w="635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100%</a:t>
                      </a:r>
                    </a:p>
                  </a:txBody>
                  <a:tcPr marL="5160" marR="5160" marT="5160" marB="0" anchor="ctr">
                    <a:lnL w="1270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es-MX" sz="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160" marR="5160" marT="5160" marB="0" anchor="ctr">
                    <a:lnL w="1270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243522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Canal </a:t>
                      </a:r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(Juárez </a:t>
                      </a: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 Cadereyta)</a:t>
                      </a:r>
                    </a:p>
                  </a:txBody>
                  <a:tcPr marL="5160" marR="5160" marT="5160" marB="0" anchor="ctr">
                    <a:lnL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5160" marR="5160" marT="5160" marB="0" anchor="ctr">
                    <a:lnL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5160" marR="5160" marT="5160" marB="0" anchor="ctr">
                    <a:lnL w="635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70%</a:t>
                      </a:r>
                    </a:p>
                  </a:txBody>
                  <a:tcPr marL="5160" marR="5160" marT="5160" marB="0" anchor="ctr">
                    <a:lnL w="1270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es-MX" sz="5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160" marR="5160" marT="5160" marB="0" anchor="ctr">
                    <a:lnL w="1270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124731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Vistas del Rio</a:t>
                      </a:r>
                    </a:p>
                  </a:txBody>
                  <a:tcPr marL="5160" marR="5160" marT="5160" marB="0" anchor="ctr">
                    <a:lnL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5160" marR="5160" marT="5160" marB="0" anchor="ctr">
                    <a:lnL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5160" marR="5160" marT="5160" marB="0" anchor="ctr">
                    <a:lnL w="635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100%</a:t>
                      </a:r>
                    </a:p>
                  </a:txBody>
                  <a:tcPr marL="5160" marR="5160" marT="5160" marB="0" anchor="ctr">
                    <a:lnL w="1270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es-MX" sz="5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160" marR="5160" marT="5160" marB="0" anchor="ctr">
                    <a:lnL w="1270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356373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Entrada (Arboledas)</a:t>
                      </a:r>
                    </a:p>
                  </a:txBody>
                  <a:tcPr marL="5160" marR="5160" marT="5160" marB="0" anchor="ctr">
                    <a:lnL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5160" marR="5160" marT="5160" marB="0" anchor="ctr">
                    <a:lnL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5160" marR="5160" marT="5160" marB="0" anchor="ctr">
                    <a:lnL w="635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90%</a:t>
                      </a:r>
                    </a:p>
                  </a:txBody>
                  <a:tcPr marL="5160" marR="5160" marT="5160" marB="0" anchor="ctr">
                    <a:lnL w="1270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es-MX" sz="5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160" marR="5160" marT="5160" marB="0" anchor="ctr">
                    <a:lnL w="1270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154428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Plaza Los Reyes</a:t>
                      </a:r>
                    </a:p>
                  </a:txBody>
                  <a:tcPr marL="5160" marR="5160" marT="5160" marB="0" anchor="ctr">
                    <a:lnL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5160" marR="5160" marT="5160" marB="0" anchor="ctr">
                    <a:lnL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5160" marR="5160" marT="5160" marB="0" anchor="ctr">
                    <a:lnL w="635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100%</a:t>
                      </a:r>
                    </a:p>
                  </a:txBody>
                  <a:tcPr marL="5160" marR="5160" marT="5160" marB="0" anchor="ctr">
                    <a:lnL w="1270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es-MX" sz="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160" marR="5160" marT="5160" marB="0" anchor="ctr">
                    <a:lnL w="1270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225703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Plaza H. </a:t>
                      </a:r>
                      <a:r>
                        <a:rPr lang="es-MX" sz="1200" b="1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Nacozari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160" marR="5160" marT="5160" marB="0" anchor="ctr">
                    <a:lnL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5160" marR="5160" marT="5160" marB="0" anchor="ctr">
                    <a:lnL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5160" marR="5160" marT="5160" marB="0" anchor="ctr">
                    <a:lnL w="635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100%</a:t>
                      </a:r>
                    </a:p>
                  </a:txBody>
                  <a:tcPr marL="5160" marR="5160" marT="5160" marB="0" anchor="ctr">
                    <a:lnL w="1270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es-MX" sz="5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160" marR="5160" marT="5160" marB="0" anchor="ctr">
                    <a:lnL w="1270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249461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Vías </a:t>
                      </a: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del Tren</a:t>
                      </a:r>
                    </a:p>
                  </a:txBody>
                  <a:tcPr marL="5160" marR="5160" marT="5160" marB="0" anchor="ctr">
                    <a:lnL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5160" marR="5160" marT="5160" marB="0" anchor="ctr">
                    <a:lnL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5160" marR="5160" marT="5160" marB="0" anchor="ctr">
                    <a:lnL w="635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100%</a:t>
                      </a:r>
                    </a:p>
                  </a:txBody>
                  <a:tcPr marL="5160" marR="5160" marT="5160" marB="0" anchor="ctr">
                    <a:lnL w="1270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es-MX" sz="5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160" marR="5160" marT="5160" marB="0" anchor="ctr">
                    <a:lnL w="1270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357158" y="1571612"/>
          <a:ext cx="7858181" cy="4143405"/>
        </p:xfrm>
        <a:graphic>
          <a:graphicData uri="http://schemas.openxmlformats.org/drawingml/2006/table">
            <a:tbl>
              <a:tblPr/>
              <a:tblGrid>
                <a:gridCol w="1813426"/>
                <a:gridCol w="1611935"/>
                <a:gridCol w="1360985"/>
                <a:gridCol w="989753"/>
                <a:gridCol w="1007460"/>
                <a:gridCol w="1074622"/>
              </a:tblGrid>
              <a:tr h="998063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400" b="1" i="0" u="none" strike="noStrike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  <a:hlinkClick r:id="rId2" action="ppaction://hlinkpres?slideindex=2&amp;slidetitle=Diapositiva 2"/>
                        </a:rPr>
                        <a:t>Acción / Descripción </a:t>
                      </a:r>
                      <a:endParaRPr lang="es-MX" sz="1400" b="1" i="0" u="none" strike="noStrike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54" marR="4054" marT="4054" marB="0" anchor="ctr">
                    <a:lnL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400" b="1" i="0" u="none" strike="noStrike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Ubicación </a:t>
                      </a:r>
                    </a:p>
                  </a:txBody>
                  <a:tcPr marL="4054" marR="4054" marT="4054" marB="0" anchor="ctr">
                    <a:lnL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400" b="1" i="0" u="none" strike="noStrike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Días</a:t>
                      </a:r>
                      <a:endParaRPr lang="es-MX" sz="1400" b="1" i="0" u="none" strike="noStrike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54" marR="4054" marT="4054" marB="0" anchor="ctr">
                    <a:lnL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1" i="0" u="none" strike="noStrike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Personal </a:t>
                      </a:r>
                    </a:p>
                  </a:txBody>
                  <a:tcPr marL="4054" marR="4054" marT="4054" marB="0" anchor="ctr">
                    <a:lnL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400" b="1" i="0" u="none" strike="noStrike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%  de avance </a:t>
                      </a:r>
                    </a:p>
                  </a:txBody>
                  <a:tcPr marL="4054" marR="4054" marT="4054" marB="0" anchor="ctr">
                    <a:lnL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400" b="1" i="0" u="none" strike="noStrike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Evidencia</a:t>
                      </a:r>
                      <a:r>
                        <a:rPr lang="es-ES" sz="1400" b="1" i="0" u="none" strike="noStrike" baseline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Fotográfica</a:t>
                      </a:r>
                      <a:endParaRPr lang="es-MX" sz="1400" b="1" i="0" u="none" strike="noStrike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54" marR="4054" marT="4054" marB="0" anchor="ctr">
                    <a:lnL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402743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MX" sz="1400" b="1" i="0" u="none" strike="noStrike" dirty="0" err="1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Descacharrización</a:t>
                      </a:r>
                      <a:endParaRPr lang="es-MX" sz="1400" b="1" i="0" u="none" strike="noStrike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54" marR="4054" marT="4054" marB="0" anchor="ctr">
                    <a:lnL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Portal de </a:t>
                      </a:r>
                      <a:r>
                        <a:rPr lang="es-MX" sz="14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Juárez</a:t>
                      </a:r>
                      <a:endParaRPr lang="es-MX" sz="14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54" marR="4054" marT="4054" marB="0" anchor="ctr">
                    <a:lnL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s-MX" sz="14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54" marR="4054" marT="4054" marB="0" anchor="ctr">
                    <a:lnL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L="4054" marR="4054" marT="4054" marB="0" anchor="ctr">
                    <a:lnL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100%</a:t>
                      </a:r>
                    </a:p>
                  </a:txBody>
                  <a:tcPr marL="4054" marR="4054" marT="4054" marB="0" anchor="ctr">
                    <a:lnL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10">
                  <a:txBody>
                    <a:bodyPr/>
                    <a:lstStyle/>
                    <a:p>
                      <a:pPr algn="ctr" fontAlgn="ctr"/>
                      <a:r>
                        <a:rPr lang="es-ES" sz="36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hlinkClick r:id="rId2" action="ppaction://hlinkpres?slideindex=12&amp;slidetitle=Diapositiva 12"/>
                        </a:rPr>
                        <a:t>Evidencia</a:t>
                      </a:r>
                      <a:r>
                        <a:rPr lang="es-ES" sz="36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es-MX" sz="36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54" marR="4054" marT="4054" marB="0" vert="vert" anchor="ctr">
                    <a:lnL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434985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1" i="0" u="none" strike="noStrike" dirty="0" err="1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Inf</a:t>
                      </a:r>
                      <a:r>
                        <a:rPr lang="es-MX" sz="14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. </a:t>
                      </a:r>
                      <a:r>
                        <a:rPr lang="es-MX" sz="1400" b="1" i="0" u="none" strike="noStrike" dirty="0" err="1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Fco</a:t>
                      </a:r>
                      <a:r>
                        <a:rPr lang="es-MX" sz="14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Villa</a:t>
                      </a:r>
                    </a:p>
                  </a:txBody>
                  <a:tcPr marL="4054" marR="4054" marT="4054" marB="0" anchor="ctr">
                    <a:lnL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s-MX" sz="14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54" marR="4054" marT="4054" marB="0" anchor="ctr">
                    <a:lnL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15</a:t>
                      </a:r>
                    </a:p>
                  </a:txBody>
                  <a:tcPr marL="4054" marR="4054" marT="4054" marB="0" anchor="ctr">
                    <a:lnL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pendiente</a:t>
                      </a:r>
                      <a:r>
                        <a:rPr lang="es-MX" sz="14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4054" marR="4054" marT="4054" marB="0" anchor="ctr">
                    <a:lnL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s-MX" sz="9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54" marR="4054" marT="4054" marB="0" anchor="ctr">
                    <a:lnL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402743"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s-MX" sz="1400" b="1" i="0" u="none" strike="noStrike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Recorridos</a:t>
                      </a:r>
                    </a:p>
                  </a:txBody>
                  <a:tcPr marL="4054" marR="4054" marT="4054" marB="0" anchor="ctr">
                    <a:lnL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Fomerrey 131</a:t>
                      </a:r>
                    </a:p>
                  </a:txBody>
                  <a:tcPr marL="4054" marR="4054" marT="4054" marB="0" anchor="ctr">
                    <a:lnL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s-ES" sz="14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  <a:endParaRPr lang="es-MX" sz="14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54" marR="4054" marT="4054" marB="0" anchor="ctr">
                    <a:lnL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s-MX" sz="14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4054" marR="4054" marT="4054" marB="0" anchor="ctr">
                    <a:lnL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s-ES" sz="14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85%</a:t>
                      </a:r>
                      <a:endParaRPr lang="es-MX" sz="14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54" marR="4054" marT="4054" marB="0" anchor="ctr">
                    <a:lnL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s-MX" sz="9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54" marR="4054" marT="4054" marB="0" anchor="ctr">
                    <a:lnL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402743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1" i="0" u="none" strike="noStrike" dirty="0" err="1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Fracc</a:t>
                      </a:r>
                      <a:r>
                        <a:rPr lang="es-MX" sz="14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. San Juan</a:t>
                      </a:r>
                    </a:p>
                  </a:txBody>
                  <a:tcPr marL="4054" marR="4054" marT="4054" marB="0" anchor="ctr">
                    <a:lnL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s-MX" sz="14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54" marR="4054" marT="4054" marB="0" anchor="ctr">
                    <a:lnL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219877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Monte Bello</a:t>
                      </a:r>
                    </a:p>
                  </a:txBody>
                  <a:tcPr marL="4054" marR="4054" marT="4054" marB="0" anchor="ctr">
                    <a:lnL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s-MX" sz="14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54" marR="4054" marT="4054" marB="0" anchor="ctr">
                    <a:lnL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219877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Av. Reynosa</a:t>
                      </a:r>
                    </a:p>
                  </a:txBody>
                  <a:tcPr marL="4054" marR="4054" marT="4054" marB="0" anchor="ctr">
                    <a:lnL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s-MX" sz="14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54" marR="4054" marT="4054" marB="0" anchor="ctr">
                    <a:lnL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219877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San Roque  </a:t>
                      </a:r>
                    </a:p>
                  </a:txBody>
                  <a:tcPr marL="4054" marR="4054" marT="4054" marB="0" anchor="ctr">
                    <a:lnL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s-MX" sz="14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54" marR="4054" marT="4054" marB="0" anchor="ctr">
                    <a:lnL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219877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MX" sz="1400" b="1" i="0" u="none" strike="noStrike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Tiraderos</a:t>
                      </a:r>
                    </a:p>
                  </a:txBody>
                  <a:tcPr marL="4054" marR="4054" marT="4054" marB="0" anchor="ctr">
                    <a:lnL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Las </a:t>
                      </a:r>
                      <a:r>
                        <a:rPr lang="es-MX" sz="14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Águilas</a:t>
                      </a:r>
                      <a:endParaRPr lang="es-MX" sz="14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54" marR="4054" marT="4054" marB="0" anchor="ctr">
                    <a:lnL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ES" sz="14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  <a:endParaRPr lang="es-MX" sz="14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54" marR="4054" marT="4054" marB="0" anchor="ctr">
                    <a:lnL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MX" sz="14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</a:p>
                  </a:txBody>
                  <a:tcPr marL="4054" marR="4054" marT="4054" marB="0" anchor="ctr">
                    <a:lnL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100%</a:t>
                      </a:r>
                    </a:p>
                  </a:txBody>
                  <a:tcPr marL="4054" marR="4054" marT="4054" marB="0" anchor="ctr">
                    <a:lnL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s-MX" sz="9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54" marR="4054" marT="4054" marB="0" anchor="ctr">
                    <a:lnL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19877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La Esperanza</a:t>
                      </a:r>
                    </a:p>
                  </a:txBody>
                  <a:tcPr marL="4054" marR="4054" marT="4054" marB="0" anchor="ctr">
                    <a:lnL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s-MX" sz="14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54" marR="4054" marT="4054" marB="0" anchor="ctr">
                    <a:lnL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100%</a:t>
                      </a:r>
                    </a:p>
                  </a:txBody>
                  <a:tcPr marL="4054" marR="4054" marT="4054" marB="0" anchor="ctr">
                    <a:lnL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s-MX" sz="9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54" marR="4054" marT="4054" marB="0" anchor="ctr">
                    <a:lnL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402743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Monte </a:t>
                      </a:r>
                      <a:r>
                        <a:rPr lang="es-MX" sz="1400" b="1" i="0" u="none" strike="noStrike" dirty="0" err="1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Kristal</a:t>
                      </a:r>
                      <a:endParaRPr lang="es-MX" sz="14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54" marR="4054" marT="4054" marB="0" anchor="ctr">
                    <a:lnL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s-MX" sz="14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54" marR="4054" marT="4054" marB="0" anchor="ctr">
                    <a:lnL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80%</a:t>
                      </a:r>
                    </a:p>
                  </a:txBody>
                  <a:tcPr marL="4054" marR="4054" marT="4054" marB="0" anchor="ctr">
                    <a:lnL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s-MX" sz="9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54" marR="4054" marT="4054" marB="0" anchor="ctr">
                    <a:lnL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6" name="5 Imagen" descr="LOGO JUAREZ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440" y="6143644"/>
            <a:ext cx="714380" cy="621511"/>
          </a:xfrm>
          <a:prstGeom prst="rect">
            <a:avLst/>
          </a:prstGeom>
        </p:spPr>
      </p:pic>
      <p:sp>
        <p:nvSpPr>
          <p:cNvPr id="7" name="6 Rectángulo"/>
          <p:cNvSpPr/>
          <p:nvPr/>
        </p:nvSpPr>
        <p:spPr>
          <a:xfrm>
            <a:off x="-285784" y="6429396"/>
            <a:ext cx="242889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400" b="1" dirty="0" smtClean="0">
                <a:solidFill>
                  <a:srgbClr val="002060"/>
                </a:solidFill>
              </a:rPr>
              <a:t>Juárez </a:t>
            </a:r>
            <a:r>
              <a:rPr lang="es-ES" sz="2400" b="1" dirty="0" smtClean="0">
                <a:solidFill>
                  <a:srgbClr val="002060"/>
                </a:solidFill>
                <a:latin typeface="Brush Script MT" pitchFamily="66" charset="0"/>
              </a:rPr>
              <a:t>Cambia</a:t>
            </a:r>
            <a:endParaRPr lang="es-MX" sz="2400" dirty="0">
              <a:solidFill>
                <a:srgbClr val="002060"/>
              </a:solidFill>
            </a:endParaRPr>
          </a:p>
        </p:txBody>
      </p:sp>
      <p:pic>
        <p:nvPicPr>
          <p:cNvPr id="8" name="0 Imagen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658816" y="0"/>
            <a:ext cx="1485184" cy="1413988"/>
          </a:xfrm>
          <a:prstGeom prst="rect">
            <a:avLst/>
          </a:prstGeom>
        </p:spPr>
      </p:pic>
      <p:sp>
        <p:nvSpPr>
          <p:cNvPr id="9" name="8 Rectángulo"/>
          <p:cNvSpPr/>
          <p:nvPr/>
        </p:nvSpPr>
        <p:spPr>
          <a:xfrm>
            <a:off x="602173" y="188170"/>
            <a:ext cx="351910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Dirección de Limpia</a:t>
            </a:r>
            <a:endParaRPr lang="es-ES" sz="3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184014" y="827420"/>
            <a:ext cx="3171446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342900" indent="-342900" algn="ctr">
              <a:buFont typeface="Wingdings" pitchFamily="2" charset="2"/>
              <a:buChar char="ü"/>
            </a:pPr>
            <a:r>
              <a:rPr lang="es-ES" b="1" u="sng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</a:rPr>
              <a:t>Acciones  del mes de Enero </a:t>
            </a:r>
            <a:endParaRPr lang="es-ES" b="1" u="sng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0 Imagen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658816" y="-285776"/>
            <a:ext cx="1485184" cy="1413988"/>
          </a:xfrm>
          <a:prstGeom prst="rect">
            <a:avLst/>
          </a:prstGeom>
        </p:spPr>
      </p:pic>
      <p:sp>
        <p:nvSpPr>
          <p:cNvPr id="7" name="6 Rectángulo"/>
          <p:cNvSpPr/>
          <p:nvPr/>
        </p:nvSpPr>
        <p:spPr>
          <a:xfrm>
            <a:off x="0" y="0"/>
            <a:ext cx="7497117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Dirección de Parques, Ornato y Forestación</a:t>
            </a:r>
            <a:endParaRPr lang="es-ES" sz="3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214282" y="500042"/>
            <a:ext cx="3171446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342900" indent="-342900" algn="ctr">
              <a:buFont typeface="Wingdings" pitchFamily="2" charset="2"/>
              <a:buChar char="ü"/>
            </a:pPr>
            <a:r>
              <a:rPr lang="es-ES" b="1" u="sng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</a:rPr>
              <a:t>Acciones  del mes de Enero </a:t>
            </a:r>
            <a:endParaRPr lang="es-ES" b="1" u="sng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9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652403543"/>
              </p:ext>
            </p:extLst>
          </p:nvPr>
        </p:nvGraphicFramePr>
        <p:xfrm>
          <a:off x="285720" y="1000108"/>
          <a:ext cx="8291265" cy="45691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8253"/>
                <a:gridCol w="1658253"/>
                <a:gridCol w="1658253"/>
                <a:gridCol w="1658253"/>
                <a:gridCol w="1658253"/>
              </a:tblGrid>
              <a:tr h="446348">
                <a:tc>
                  <a:txBody>
                    <a:bodyPr/>
                    <a:lstStyle/>
                    <a:p>
                      <a:r>
                        <a:rPr lang="es-ES" dirty="0" smtClean="0">
                          <a:hlinkClick r:id="rId3" action="ppaction://hlinkpres?slideindex=1&amp;slidetitle=Diapositiva 1"/>
                        </a:rPr>
                        <a:t>Acción</a:t>
                      </a:r>
                      <a:r>
                        <a:rPr lang="es-ES" baseline="0" dirty="0" smtClean="0">
                          <a:hlinkClick r:id="rId3" action="ppaction://hlinkpres?slideindex=1&amp;slidetitle=Diapositiva 1"/>
                        </a:rPr>
                        <a:t> 1 FORESTACION 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Meta Arboles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Realizado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Avance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Evidencia</a:t>
                      </a:r>
                      <a:endParaRPr lang="es-ES" dirty="0"/>
                    </a:p>
                  </a:txBody>
                  <a:tcPr/>
                </a:tc>
              </a:tr>
              <a:tr h="446348">
                <a:tc gridSpan="4">
                  <a:txBody>
                    <a:bodyPr/>
                    <a:lstStyle/>
                    <a:p>
                      <a:pPr algn="ctr"/>
                      <a:r>
                        <a:rPr lang="es-ES" b="1" dirty="0" smtClean="0"/>
                        <a:t>Camellón Central:</a:t>
                      </a:r>
                      <a:endParaRPr lang="es-ES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/>
                </a:tc>
                <a:tc rowSpan="6">
                  <a:txBody>
                    <a:bodyPr/>
                    <a:lstStyle/>
                    <a:p>
                      <a:pPr algn="ctr"/>
                      <a:r>
                        <a:rPr lang="es-ES" sz="2400" b="1" dirty="0" smtClean="0">
                          <a:hlinkClick r:id="rId3" action="ppaction://hlinkpres?slideindex=2&amp;slidetitle=Diapositiva 2"/>
                        </a:rPr>
                        <a:t>EVIDENCIA</a:t>
                      </a:r>
                      <a:endParaRPr lang="es-MX" sz="2400" b="1" dirty="0"/>
                    </a:p>
                  </a:txBody>
                  <a:tcPr vert="vert"/>
                </a:tc>
              </a:tr>
              <a:tr h="446348">
                <a:tc>
                  <a:txBody>
                    <a:bodyPr/>
                    <a:lstStyle/>
                    <a:p>
                      <a:r>
                        <a:rPr lang="es-ES" b="0" dirty="0" smtClean="0"/>
                        <a:t>**Camellón 3</a:t>
                      </a:r>
                      <a:endParaRPr lang="es-E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60 cenizos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18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30%</a:t>
                      </a:r>
                      <a:endParaRPr lang="es-E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/>
                </a:tc>
              </a:tr>
              <a:tr h="446348">
                <a:tc>
                  <a:txBody>
                    <a:bodyPr/>
                    <a:lstStyle/>
                    <a:p>
                      <a:r>
                        <a:rPr lang="es-ES" b="0" dirty="0" smtClean="0"/>
                        <a:t>**Camellón 4</a:t>
                      </a:r>
                      <a:endParaRPr lang="es-E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70 cenizos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_______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_______</a:t>
                      </a:r>
                      <a:endParaRPr lang="es-E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/>
                </a:tc>
              </a:tr>
              <a:tr h="446348">
                <a:tc>
                  <a:txBody>
                    <a:bodyPr/>
                    <a:lstStyle/>
                    <a:p>
                      <a:r>
                        <a:rPr lang="es-ES" b="0" dirty="0" smtClean="0"/>
                        <a:t>Camellón</a:t>
                      </a:r>
                      <a:r>
                        <a:rPr lang="es-ES" b="0" baseline="0" dirty="0" smtClean="0"/>
                        <a:t> 1</a:t>
                      </a:r>
                      <a:endParaRPr lang="es-E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350 mts2/césped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350 mts2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100%</a:t>
                      </a:r>
                      <a:endParaRPr lang="es-E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</a:tr>
              <a:tr h="446348">
                <a:tc>
                  <a:txBody>
                    <a:bodyPr/>
                    <a:lstStyle/>
                    <a:p>
                      <a:r>
                        <a:rPr lang="es-ES" b="0" dirty="0" smtClean="0"/>
                        <a:t>Camellón 2</a:t>
                      </a:r>
                      <a:endParaRPr lang="es-E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350 mts2/césped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350 mts2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100%</a:t>
                      </a:r>
                      <a:endParaRPr lang="es-E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/>
                </a:tc>
              </a:tr>
              <a:tr h="669806">
                <a:tc>
                  <a:txBody>
                    <a:bodyPr/>
                    <a:lstStyle/>
                    <a:p>
                      <a:r>
                        <a:rPr lang="es-ES" b="0" dirty="0" smtClean="0"/>
                        <a:t>***Carretera a Cadereyta</a:t>
                      </a:r>
                      <a:endParaRPr lang="es-E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10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_______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________</a:t>
                      </a:r>
                      <a:endParaRPr lang="es-E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</a:tr>
              <a:tr h="446348">
                <a:tc>
                  <a:txBody>
                    <a:bodyPr/>
                    <a:lstStyle/>
                    <a:p>
                      <a:endParaRPr lang="es-ES" b="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E</a:t>
                      </a:r>
                      <a:r>
                        <a:rPr lang="es-ES" baseline="0" dirty="0" smtClean="0"/>
                        <a:t>n esta acción se utilizo  para apoyo de la escuela :1 unidad, 1 chofer, 2 ayudantes, 2 picos y 2 palas</a:t>
                      </a:r>
                      <a:endParaRPr lang="es-E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sz="2400" b="1" dirty="0"/>
                    </a:p>
                  </a:txBody>
                  <a:tcPr vert="vert"/>
                </a:tc>
              </a:tr>
            </a:tbl>
          </a:graphicData>
        </a:graphic>
      </p:graphicFrame>
      <p:sp>
        <p:nvSpPr>
          <p:cNvPr id="10" name="9 CuadroTexto"/>
          <p:cNvSpPr txBox="1"/>
          <p:nvPr/>
        </p:nvSpPr>
        <p:spPr>
          <a:xfrm>
            <a:off x="357158" y="5715016"/>
            <a:ext cx="8305864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600" b="1" dirty="0" smtClean="0"/>
              <a:t>**En la acción del Camellón 3 y 4 de siembra de cenizos, no se pudo llevar a cabo, por motivos </a:t>
            </a:r>
          </a:p>
          <a:p>
            <a:r>
              <a:rPr lang="es-ES" sz="1600" b="1" dirty="0" smtClean="0"/>
              <a:t>falta de pago al proveedor, más sin embargo se avanzó a la elaboración de pozos manualmente</a:t>
            </a:r>
            <a:r>
              <a:rPr lang="es-ES" b="1" dirty="0" smtClean="0"/>
              <a:t>.</a:t>
            </a:r>
            <a:endParaRPr lang="es-ES" b="1" dirty="0"/>
          </a:p>
        </p:txBody>
      </p:sp>
      <p:sp>
        <p:nvSpPr>
          <p:cNvPr id="11" name="10 CuadroTexto"/>
          <p:cNvSpPr txBox="1"/>
          <p:nvPr/>
        </p:nvSpPr>
        <p:spPr>
          <a:xfrm>
            <a:off x="571472" y="6273225"/>
            <a:ext cx="773352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600" b="1" dirty="0" smtClean="0"/>
              <a:t>***En esta acción no se concretó porque los árboles  se donaron para la Escuela Primaria</a:t>
            </a:r>
          </a:p>
          <a:p>
            <a:r>
              <a:rPr lang="es-ES" sz="1600" b="1" dirty="0" smtClean="0"/>
              <a:t> Luis González , de parte del Regidor Alejandro Meza</a:t>
            </a:r>
            <a:endParaRPr lang="es-ES" sz="1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0 Imagen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658816" y="0"/>
            <a:ext cx="1485184" cy="1413988"/>
          </a:xfrm>
          <a:prstGeom prst="rect">
            <a:avLst/>
          </a:prstGeom>
        </p:spPr>
      </p:pic>
      <p:sp>
        <p:nvSpPr>
          <p:cNvPr id="8" name="7 Rectángulo"/>
          <p:cNvSpPr/>
          <p:nvPr/>
        </p:nvSpPr>
        <p:spPr>
          <a:xfrm>
            <a:off x="184014" y="827420"/>
            <a:ext cx="3171446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342900" indent="-342900" algn="ctr">
              <a:buFont typeface="Wingdings" pitchFamily="2" charset="2"/>
              <a:buChar char="ü"/>
            </a:pPr>
            <a:r>
              <a:rPr lang="es-ES" b="1" u="sng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</a:rPr>
              <a:t>Acciones  del mes de Enero </a:t>
            </a:r>
            <a:endParaRPr lang="es-ES" b="1" u="sng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9" name="8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869158120"/>
              </p:ext>
            </p:extLst>
          </p:nvPr>
        </p:nvGraphicFramePr>
        <p:xfrm>
          <a:off x="428596" y="1272286"/>
          <a:ext cx="8352930" cy="302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94418"/>
                <a:gridCol w="1446754"/>
                <a:gridCol w="1670586"/>
                <a:gridCol w="1670586"/>
                <a:gridCol w="1670586"/>
              </a:tblGrid>
              <a:tr h="370840">
                <a:tc>
                  <a:txBody>
                    <a:bodyPr/>
                    <a:lstStyle/>
                    <a:p>
                      <a:r>
                        <a:rPr lang="es-ES" dirty="0" smtClean="0">
                          <a:hlinkClick r:id="rId3" action="ppaction://hlinkpres?slideindex=3&amp;slidetitle=Diapositiva 3"/>
                        </a:rPr>
                        <a:t>Acción 2</a:t>
                      </a:r>
                      <a:r>
                        <a:rPr lang="es-ES" baseline="0" dirty="0" smtClean="0">
                          <a:hlinkClick r:id="rId3" action="ppaction://hlinkpres?slideindex=3&amp;slidetitle=Diapositiva 3"/>
                        </a:rPr>
                        <a:t> </a:t>
                      </a:r>
                      <a:r>
                        <a:rPr lang="es-ES" dirty="0" smtClean="0">
                          <a:hlinkClick r:id="rId3" action="ppaction://hlinkpres?slideindex=3&amp;slidetitle=Diapositiva 3"/>
                        </a:rPr>
                        <a:t>REHABILITACION CARRETERA CADEREYTA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Meta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Realizado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Avance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Evidencia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es-ES" b="1" dirty="0" smtClean="0"/>
                        <a:t>Relleno</a:t>
                      </a:r>
                      <a:r>
                        <a:rPr lang="es-ES" b="1" baseline="0" dirty="0" smtClean="0"/>
                        <a:t> de Cunetas:</a:t>
                      </a:r>
                      <a:endParaRPr lang="es-ES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endParaRPr lang="es-ES" dirty="0" smtClean="0">
                        <a:hlinkClick r:id="rId3" action="ppaction://hlinkpres?slideindex=4&amp;slidetitle=Diapositiva 4"/>
                      </a:endParaRPr>
                    </a:p>
                    <a:p>
                      <a:pPr algn="ctr"/>
                      <a:endParaRPr lang="es-ES" dirty="0" smtClean="0">
                        <a:hlinkClick r:id="rId3" action="ppaction://hlinkpres?slideindex=4&amp;slidetitle=Diapositiva 4"/>
                      </a:endParaRPr>
                    </a:p>
                    <a:p>
                      <a:pPr algn="ctr"/>
                      <a:endParaRPr lang="es-ES" dirty="0" smtClean="0">
                        <a:hlinkClick r:id="rId3" action="ppaction://hlinkpres?slideindex=4&amp;slidetitle=Diapositiva 4"/>
                      </a:endParaRPr>
                    </a:p>
                    <a:p>
                      <a:pPr algn="ctr"/>
                      <a:r>
                        <a:rPr lang="es-ES" dirty="0" smtClean="0">
                          <a:hlinkClick r:id="rId3" action="ppaction://hlinkpres?slideindex=4&amp;slidetitle=Diapositiva 4"/>
                        </a:rPr>
                        <a:t>EVIDENCIA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Relleno Cuneta 4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Llenar el 100% (3590 m3/256 viajes de 14m3)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100%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100%</a:t>
                      </a:r>
                      <a:endParaRPr lang="es-E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1" name="10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242955334"/>
              </p:ext>
            </p:extLst>
          </p:nvPr>
        </p:nvGraphicFramePr>
        <p:xfrm>
          <a:off x="428596" y="4714884"/>
          <a:ext cx="8352930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28826"/>
                <a:gridCol w="1412346"/>
                <a:gridCol w="1670586"/>
                <a:gridCol w="1670586"/>
                <a:gridCol w="1670586"/>
              </a:tblGrid>
              <a:tr h="370840">
                <a:tc>
                  <a:txBody>
                    <a:bodyPr/>
                    <a:lstStyle/>
                    <a:p>
                      <a:r>
                        <a:rPr lang="es-ES" dirty="0" smtClean="0">
                          <a:hlinkClick r:id="rId3" action="ppaction://hlinkpres?slideindex=5&amp;slidetitle=Diapositiva 5"/>
                        </a:rPr>
                        <a:t>Acción 3</a:t>
                      </a:r>
                      <a:r>
                        <a:rPr lang="es-ES" baseline="0" dirty="0" smtClean="0">
                          <a:hlinkClick r:id="rId3" action="ppaction://hlinkpres?slideindex=5&amp;slidetitle=Diapositiva 5"/>
                        </a:rPr>
                        <a:t> </a:t>
                      </a:r>
                      <a:r>
                        <a:rPr lang="es-ES" dirty="0" smtClean="0">
                          <a:hlinkClick r:id="rId3" action="ppaction://hlinkpres?slideindex=5&amp;slidetitle=Diapositiva 5"/>
                        </a:rPr>
                        <a:t>REHABILITACION CARRETERA SAN ROQUE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Meta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Realizado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Avance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Evidencia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2º</a:t>
                      </a:r>
                      <a:r>
                        <a:rPr lang="es-ES" baseline="0" dirty="0" smtClean="0"/>
                        <a:t> Mantenimiento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100%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100%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100%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dirty="0" smtClean="0">
                          <a:hlinkClick r:id="rId3" action="ppaction://hlinkpres?slideindex=6&amp;slidetitle=Diapositiva 6"/>
                        </a:rPr>
                        <a:t>EVIDENCIA</a:t>
                      </a:r>
                      <a:endParaRPr lang="es-ES" dirty="0" smtClean="0"/>
                    </a:p>
                    <a:p>
                      <a:pPr algn="ctr"/>
                      <a:endParaRPr lang="es-E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3" name="12 Rectángulo"/>
          <p:cNvSpPr/>
          <p:nvPr/>
        </p:nvSpPr>
        <p:spPr>
          <a:xfrm>
            <a:off x="0" y="285728"/>
            <a:ext cx="7497117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Dirección de Parques, Ornato y Forestación</a:t>
            </a:r>
            <a:endParaRPr lang="es-ES" sz="3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LOGO JUAREZ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440" y="6143644"/>
            <a:ext cx="714380" cy="621511"/>
          </a:xfrm>
          <a:prstGeom prst="rect">
            <a:avLst/>
          </a:prstGeom>
        </p:spPr>
      </p:pic>
      <p:sp>
        <p:nvSpPr>
          <p:cNvPr id="5" name="4 Rectángulo"/>
          <p:cNvSpPr/>
          <p:nvPr/>
        </p:nvSpPr>
        <p:spPr>
          <a:xfrm>
            <a:off x="-285784" y="6429396"/>
            <a:ext cx="242889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400" b="1" dirty="0" smtClean="0">
                <a:solidFill>
                  <a:srgbClr val="002060"/>
                </a:solidFill>
              </a:rPr>
              <a:t>Juárez </a:t>
            </a:r>
            <a:r>
              <a:rPr lang="es-ES" sz="2400" b="1" dirty="0" smtClean="0">
                <a:solidFill>
                  <a:srgbClr val="002060"/>
                </a:solidFill>
                <a:latin typeface="Brush Script MT" pitchFamily="66" charset="0"/>
              </a:rPr>
              <a:t>Cambia</a:t>
            </a:r>
            <a:endParaRPr lang="es-MX" sz="2400" dirty="0">
              <a:solidFill>
                <a:srgbClr val="002060"/>
              </a:solidFill>
            </a:endParaRPr>
          </a:p>
        </p:txBody>
      </p:sp>
      <p:pic>
        <p:nvPicPr>
          <p:cNvPr id="6" name="0 Imagen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658816" y="0"/>
            <a:ext cx="1485184" cy="1413988"/>
          </a:xfrm>
          <a:prstGeom prst="rect">
            <a:avLst/>
          </a:prstGeom>
        </p:spPr>
      </p:pic>
      <p:sp>
        <p:nvSpPr>
          <p:cNvPr id="7" name="6 Rectángulo"/>
          <p:cNvSpPr/>
          <p:nvPr/>
        </p:nvSpPr>
        <p:spPr>
          <a:xfrm>
            <a:off x="0" y="285728"/>
            <a:ext cx="5213479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3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Reportes Atención Ciudada</a:t>
            </a:r>
            <a:r>
              <a:rPr lang="es-E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na</a:t>
            </a:r>
            <a:endParaRPr lang="es-ES" sz="3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184014" y="827420"/>
            <a:ext cx="3171446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342900" indent="-342900" algn="ctr">
              <a:buFont typeface="Wingdings" pitchFamily="2" charset="2"/>
              <a:buChar char="ü"/>
            </a:pPr>
            <a:r>
              <a:rPr lang="es-ES" b="1" u="sng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</a:rPr>
              <a:t>Acciones  del mes de Enero </a:t>
            </a:r>
            <a:endParaRPr lang="es-ES" b="1" u="sng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0" name="1 Rectángulo"/>
          <p:cNvSpPr/>
          <p:nvPr/>
        </p:nvSpPr>
        <p:spPr>
          <a:xfrm>
            <a:off x="2357422" y="1285860"/>
            <a:ext cx="4180633" cy="46801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ES" sz="2400" b="1" cap="none" spc="0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Resumen Integral por dirección</a:t>
            </a:r>
          </a:p>
        </p:txBody>
      </p:sp>
      <p:graphicFrame>
        <p:nvGraphicFramePr>
          <p:cNvPr id="11" name="10 Tabla"/>
          <p:cNvGraphicFramePr>
            <a:graphicFrameLocks noGrp="1"/>
          </p:cNvGraphicFramePr>
          <p:nvPr/>
        </p:nvGraphicFramePr>
        <p:xfrm>
          <a:off x="1000101" y="1786581"/>
          <a:ext cx="7572427" cy="4403387"/>
        </p:xfrm>
        <a:graphic>
          <a:graphicData uri="http://schemas.openxmlformats.org/drawingml/2006/table">
            <a:tbl>
              <a:tblPr/>
              <a:tblGrid>
                <a:gridCol w="2424035"/>
                <a:gridCol w="1287098"/>
                <a:gridCol w="1287098"/>
                <a:gridCol w="1287098"/>
                <a:gridCol w="1287098"/>
              </a:tblGrid>
              <a:tr h="591774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Dirección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Totales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Atendidos 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Pendientes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% de Eficiencia 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718582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Alumbrado Público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34.76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2246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Limpia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88.24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4492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Parques, Ornato y Forestacion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69.23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30245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Mantenimiento Publico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75.00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2246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Ing. Vial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  <a:endParaRPr lang="es-MX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2246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Pipas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      -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886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Integral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42.86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1029</TotalTime>
  <Words>1462</Words>
  <Application>Microsoft Office PowerPoint</Application>
  <PresentationFormat>Presentación en pantalla (4:3)</PresentationFormat>
  <Paragraphs>733</Paragraphs>
  <Slides>23</Slides>
  <Notes>1</Notes>
  <HiddenSlides>1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23</vt:i4>
      </vt:variant>
    </vt:vector>
  </HeadingPairs>
  <TitlesOfParts>
    <vt:vector size="25" baseType="lpstr">
      <vt:lpstr>Tema de Office</vt:lpstr>
      <vt:lpstr>Hoja de cálculo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TRABAJOS VARIOS CUADRILLA DE MANTENIMIENTO</vt:lpstr>
      <vt:lpstr>Diapositiva 12</vt:lpstr>
      <vt:lpstr>Diapositiva 13</vt:lpstr>
      <vt:lpstr>Diapositiva 14</vt:lpstr>
      <vt:lpstr>Diapositiva 15</vt:lpstr>
      <vt:lpstr>Diapositiva 16</vt:lpstr>
      <vt:lpstr>Diapositiva 17</vt:lpstr>
      <vt:lpstr>Diapositiva 18</vt:lpstr>
      <vt:lpstr>Diapositiva 19</vt:lpstr>
      <vt:lpstr>Diapositiva 20</vt:lpstr>
      <vt:lpstr>Diapositiva 21</vt:lpstr>
      <vt:lpstr>Diapositiva 22</vt:lpstr>
      <vt:lpstr>Diapositiva 23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.</dc:creator>
  <cp:lastModifiedBy>.</cp:lastModifiedBy>
  <cp:revision>99</cp:revision>
  <cp:lastPrinted>2014-01-31T14:50:53Z</cp:lastPrinted>
  <dcterms:created xsi:type="dcterms:W3CDTF">2014-01-27T15:41:54Z</dcterms:created>
  <dcterms:modified xsi:type="dcterms:W3CDTF">2014-01-31T15:21:44Z</dcterms:modified>
</cp:coreProperties>
</file>